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27"/>
  </p:notesMasterIdLst>
  <p:handoutMasterIdLst>
    <p:handoutMasterId r:id="rId28"/>
  </p:handoutMasterIdLst>
  <p:sldIdLst>
    <p:sldId id="451" r:id="rId5"/>
    <p:sldId id="538" r:id="rId6"/>
    <p:sldId id="549" r:id="rId7"/>
    <p:sldId id="571" r:id="rId8"/>
    <p:sldId id="586" r:id="rId9"/>
    <p:sldId id="425" r:id="rId10"/>
    <p:sldId id="588" r:id="rId11"/>
    <p:sldId id="556" r:id="rId12"/>
    <p:sldId id="589" r:id="rId13"/>
    <p:sldId id="575" r:id="rId14"/>
    <p:sldId id="576" r:id="rId15"/>
    <p:sldId id="577" r:id="rId16"/>
    <p:sldId id="587" r:id="rId17"/>
    <p:sldId id="593" r:id="rId18"/>
    <p:sldId id="592" r:id="rId19"/>
    <p:sldId id="578" r:id="rId20"/>
    <p:sldId id="579" r:id="rId21"/>
    <p:sldId id="591" r:id="rId22"/>
    <p:sldId id="580" r:id="rId23"/>
    <p:sldId id="590" r:id="rId24"/>
    <p:sldId id="552" r:id="rId25"/>
    <p:sldId id="557" r:id="rId26"/>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451"/>
            <p14:sldId id="538"/>
            <p14:sldId id="549"/>
            <p14:sldId id="571"/>
            <p14:sldId id="586"/>
          </p14:sldIdLst>
        </p14:section>
        <p14:section name="Section Opener options" id="{D3773CD4-779B-43AF-9FBD-7EF941CCFCD7}">
          <p14:sldIdLst>
            <p14:sldId id="425"/>
            <p14:sldId id="588"/>
          </p14:sldIdLst>
        </p14:section>
        <p14:section name="Content slides" id="{0C749B40-D26C-4827-815A-EF0EDBB1F1D9}">
          <p14:sldIdLst>
            <p14:sldId id="556"/>
            <p14:sldId id="589"/>
            <p14:sldId id="575"/>
            <p14:sldId id="576"/>
            <p14:sldId id="577"/>
            <p14:sldId id="587"/>
            <p14:sldId id="593"/>
            <p14:sldId id="592"/>
            <p14:sldId id="578"/>
            <p14:sldId id="579"/>
            <p14:sldId id="591"/>
            <p14:sldId id="580"/>
            <p14:sldId id="590"/>
          </p14:sldIdLst>
        </p14:section>
        <p14:section name="Content &amp; Image" id="{41083D9C-0E78-4712-A4D2-672A810DDB9A}">
          <p14:sldIdLst>
            <p14:sldId id="552"/>
          </p14:sldIdLst>
        </p14:section>
        <p14:section name="Graphs and charts" id="{EA9C0D2A-1C38-41A1-B096-1BCE05E56F9D}">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04C"/>
    <a:srgbClr val="E6E7E7"/>
    <a:srgbClr val="C7FF17"/>
    <a:srgbClr val="2B0A3D"/>
    <a:srgbClr val="0070AD"/>
    <a:srgbClr val="12ABDB"/>
    <a:srgbClr val="300B48"/>
    <a:srgbClr val="D9D9D9"/>
    <a:srgbClr val="95E61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353" autoAdjust="0"/>
    <p:restoredTop sz="96215" autoAdjust="0"/>
  </p:normalViewPr>
  <p:slideViewPr>
    <p:cSldViewPr>
      <p:cViewPr varScale="1">
        <p:scale>
          <a:sx n="72" d="100"/>
          <a:sy n="72" d="100"/>
        </p:scale>
        <p:origin x="54" y="66"/>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21-08-2018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21/08/2018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15</a:t>
            </a:fld>
            <a:endParaRPr lang="pt-BR"/>
          </a:p>
        </p:txBody>
      </p:sp>
    </p:spTree>
    <p:extLst>
      <p:ext uri="{BB962C8B-B14F-4D97-AF65-F5344CB8AC3E}">
        <p14:creationId xmlns:p14="http://schemas.microsoft.com/office/powerpoint/2010/main" val="2956519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16</a:t>
            </a:fld>
            <a:endParaRPr lang="pt-BR"/>
          </a:p>
        </p:txBody>
      </p:sp>
    </p:spTree>
    <p:extLst>
      <p:ext uri="{BB962C8B-B14F-4D97-AF65-F5344CB8AC3E}">
        <p14:creationId xmlns:p14="http://schemas.microsoft.com/office/powerpoint/2010/main" val="179779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17</a:t>
            </a:fld>
            <a:endParaRPr lang="pt-BR"/>
          </a:p>
        </p:txBody>
      </p:sp>
    </p:spTree>
    <p:extLst>
      <p:ext uri="{BB962C8B-B14F-4D97-AF65-F5344CB8AC3E}">
        <p14:creationId xmlns:p14="http://schemas.microsoft.com/office/powerpoint/2010/main" val="3220836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19</a:t>
            </a:fld>
            <a:endParaRPr lang="pt-BR"/>
          </a:p>
        </p:txBody>
      </p:sp>
    </p:spTree>
    <p:extLst>
      <p:ext uri="{BB962C8B-B14F-4D97-AF65-F5344CB8AC3E}">
        <p14:creationId xmlns:p14="http://schemas.microsoft.com/office/powerpoint/2010/main" val="58522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20</a:t>
            </a:fld>
            <a:endParaRPr lang="pt-BR"/>
          </a:p>
        </p:txBody>
      </p:sp>
    </p:spTree>
    <p:extLst>
      <p:ext uri="{BB962C8B-B14F-4D97-AF65-F5344CB8AC3E}">
        <p14:creationId xmlns:p14="http://schemas.microsoft.com/office/powerpoint/2010/main" val="444771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Box </a:t>
            </a:r>
            <a:r>
              <a:rPr lang="en-US" dirty="0" err="1"/>
              <a:t>atras</a:t>
            </a:r>
            <a:r>
              <a:rPr lang="en-US" dirty="0"/>
              <a:t> do </a:t>
            </a:r>
            <a:r>
              <a:rPr lang="en-US" dirty="0" err="1"/>
              <a:t>texto</a:t>
            </a:r>
            <a:r>
              <a:rPr lang="en-US" dirty="0"/>
              <a:t> </a:t>
            </a:r>
            <a:r>
              <a:rPr lang="en-US" dirty="0" err="1"/>
              <a:t>desnecessario</a:t>
            </a:r>
            <a:r>
              <a:rPr lang="en-US" dirty="0"/>
              <a:t>.</a:t>
            </a:r>
            <a:r>
              <a:rPr lang="en-US" baseline="0" dirty="0"/>
              <a:t> </a:t>
            </a:r>
            <a:r>
              <a:rPr lang="en-US" baseline="0" dirty="0" err="1"/>
              <a:t>Deixar</a:t>
            </a:r>
            <a:r>
              <a:rPr lang="en-US" baseline="0" dirty="0"/>
              <a:t> o layout </a:t>
            </a:r>
            <a:r>
              <a:rPr lang="en-US" baseline="0" dirty="0" err="1"/>
              <a:t>mais</a:t>
            </a:r>
            <a:r>
              <a:rPr lang="en-US" baseline="0" dirty="0"/>
              <a:t> simples.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21</a:t>
            </a:fld>
            <a:endParaRPr lang="pt-BR"/>
          </a:p>
        </p:txBody>
      </p:sp>
    </p:spTree>
    <p:extLst>
      <p:ext uri="{BB962C8B-B14F-4D97-AF65-F5344CB8AC3E}">
        <p14:creationId xmlns:p14="http://schemas.microsoft.com/office/powerpoint/2010/main" val="3616807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6</a:t>
            </a:fld>
            <a:endParaRPr lang="pt-BR"/>
          </a:p>
        </p:txBody>
      </p:sp>
    </p:spTree>
    <p:extLst>
      <p:ext uri="{BB962C8B-B14F-4D97-AF65-F5344CB8AC3E}">
        <p14:creationId xmlns:p14="http://schemas.microsoft.com/office/powerpoint/2010/main" val="3436685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7</a:t>
            </a:fld>
            <a:endParaRPr lang="pt-BR"/>
          </a:p>
        </p:txBody>
      </p:sp>
    </p:spTree>
    <p:extLst>
      <p:ext uri="{BB962C8B-B14F-4D97-AF65-F5344CB8AC3E}">
        <p14:creationId xmlns:p14="http://schemas.microsoft.com/office/powerpoint/2010/main" val="448692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9</a:t>
            </a:fld>
            <a:endParaRPr lang="pt-BR"/>
          </a:p>
        </p:txBody>
      </p:sp>
    </p:spTree>
    <p:extLst>
      <p:ext uri="{BB962C8B-B14F-4D97-AF65-F5344CB8AC3E}">
        <p14:creationId xmlns:p14="http://schemas.microsoft.com/office/powerpoint/2010/main" val="3982268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10</a:t>
            </a:fld>
            <a:endParaRPr lang="pt-BR"/>
          </a:p>
        </p:txBody>
      </p:sp>
    </p:spTree>
    <p:extLst>
      <p:ext uri="{BB962C8B-B14F-4D97-AF65-F5344CB8AC3E}">
        <p14:creationId xmlns:p14="http://schemas.microsoft.com/office/powerpoint/2010/main" val="3888931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11</a:t>
            </a:fld>
            <a:endParaRPr lang="pt-BR"/>
          </a:p>
        </p:txBody>
      </p:sp>
    </p:spTree>
    <p:extLst>
      <p:ext uri="{BB962C8B-B14F-4D97-AF65-F5344CB8AC3E}">
        <p14:creationId xmlns:p14="http://schemas.microsoft.com/office/powerpoint/2010/main" val="1846606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12</a:t>
            </a:fld>
            <a:endParaRPr lang="pt-BR"/>
          </a:p>
        </p:txBody>
      </p:sp>
    </p:spTree>
    <p:extLst>
      <p:ext uri="{BB962C8B-B14F-4D97-AF65-F5344CB8AC3E}">
        <p14:creationId xmlns:p14="http://schemas.microsoft.com/office/powerpoint/2010/main" val="3600428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14</a:t>
            </a:fld>
            <a:endParaRPr lang="pt-BR"/>
          </a:p>
        </p:txBody>
      </p:sp>
    </p:spTree>
    <p:extLst>
      <p:ext uri="{BB962C8B-B14F-4D97-AF65-F5344CB8AC3E}">
        <p14:creationId xmlns:p14="http://schemas.microsoft.com/office/powerpoint/2010/main" val="2607772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2.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svg"/><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2.png"/><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10">
            <a:extLst>
              <a:ext uri="{96DAC541-7B7A-43D3-8B79-37D633B846F1}">
                <asvg:svgBlip xmlns:asvg="http://schemas.microsoft.com/office/drawing/2016/SVG/main" xmlns=""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407988" y="1524000"/>
            <a:ext cx="6221412" cy="2332359"/>
          </a:xfrm>
          <a:ln>
            <a:solidFill>
              <a:schemeClr val="bg1"/>
            </a:solidFill>
          </a:ln>
        </p:spPr>
        <p:style>
          <a:lnRef idx="2">
            <a:schemeClr val="accent2"/>
          </a:lnRef>
          <a:fillRef idx="1">
            <a:schemeClr val="lt1"/>
          </a:fillRef>
          <a:effectRef idx="0">
            <a:schemeClr val="accent2"/>
          </a:effectRef>
          <a:fontRef idx="minor">
            <a:schemeClr val="dk1"/>
          </a:fontRef>
        </p:style>
        <p:txBody>
          <a:bodyPr/>
          <a:lstStyle/>
          <a:p>
            <a:r>
              <a:rPr lang="en-US" sz="2400" b="1" dirty="0" smtClean="0"/>
              <a:t>	</a:t>
            </a:r>
            <a:r>
              <a:rPr lang="en-US" sz="2400" b="1" dirty="0" smtClean="0">
                <a:latin typeface="Comic Sans MS" panose="030F0702030302020204" pitchFamily="66" charset="0"/>
                <a:cs typeface="Arial" panose="020B0604020202020204" pitchFamily="34" charset="0"/>
              </a:rPr>
              <a:t>Deepanshu Joshi (153004)</a:t>
            </a:r>
            <a:br>
              <a:rPr lang="en-US" sz="2400" b="1" dirty="0" smtClean="0">
                <a:latin typeface="Comic Sans MS" panose="030F0702030302020204" pitchFamily="66" charset="0"/>
                <a:cs typeface="Arial" panose="020B0604020202020204" pitchFamily="34" charset="0"/>
              </a:rPr>
            </a:br>
            <a:r>
              <a:rPr lang="en-US" sz="2400" b="1" dirty="0" smtClean="0">
                <a:latin typeface="Comic Sans MS" panose="030F0702030302020204" pitchFamily="66" charset="0"/>
                <a:cs typeface="Arial" panose="020B0604020202020204" pitchFamily="34" charset="0"/>
              </a:rPr>
              <a:t>	Shivani Katolkar (152994)</a:t>
            </a:r>
            <a:br>
              <a:rPr lang="en-US" sz="2400" b="1" dirty="0" smtClean="0">
                <a:latin typeface="Comic Sans MS" panose="030F0702030302020204" pitchFamily="66" charset="0"/>
                <a:cs typeface="Arial" panose="020B0604020202020204" pitchFamily="34" charset="0"/>
              </a:rPr>
            </a:br>
            <a:r>
              <a:rPr lang="en-US" sz="2400" b="1" dirty="0" smtClean="0">
                <a:latin typeface="Comic Sans MS" panose="030F0702030302020204" pitchFamily="66" charset="0"/>
                <a:cs typeface="Arial" panose="020B0604020202020204" pitchFamily="34" charset="0"/>
              </a:rPr>
              <a:t>	Vignesh R (152978)</a:t>
            </a:r>
            <a:br>
              <a:rPr lang="en-US" sz="2400" b="1" dirty="0" smtClean="0">
                <a:latin typeface="Comic Sans MS" panose="030F0702030302020204" pitchFamily="66" charset="0"/>
                <a:cs typeface="Arial" panose="020B0604020202020204" pitchFamily="34" charset="0"/>
              </a:rPr>
            </a:br>
            <a:r>
              <a:rPr lang="en-US" sz="2400" b="1" dirty="0" smtClean="0">
                <a:latin typeface="Comic Sans MS" panose="030F0702030302020204" pitchFamily="66" charset="0"/>
                <a:cs typeface="Arial" panose="020B0604020202020204" pitchFamily="34" charset="0"/>
              </a:rPr>
              <a:t>	Kavya S V (153046)</a:t>
            </a:r>
            <a:r>
              <a:rPr lang="en-US" sz="2400" b="1" dirty="0" smtClean="0">
                <a:latin typeface="Arial" panose="020B0604020202020204" pitchFamily="34" charset="0"/>
                <a:cs typeface="Arial" panose="020B0604020202020204" pitchFamily="34" charset="0"/>
              </a:rPr>
              <a:t/>
            </a:r>
            <a:br>
              <a:rPr lang="en-US" sz="2400" b="1" dirty="0" smtClean="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14" name="Subtitle 4"/>
          <p:cNvSpPr>
            <a:spLocks noGrp="1"/>
          </p:cNvSpPr>
          <p:nvPr>
            <p:ph type="subTitle" idx="1"/>
          </p:nvPr>
        </p:nvSpPr>
        <p:spPr/>
        <p:txBody>
          <a:bodyPr/>
          <a:lstStyle/>
          <a:p>
            <a:pPr lvl="0"/>
            <a:r>
              <a:rPr lang="en-US" dirty="0" smtClean="0"/>
              <a:t>	</a:t>
            </a:r>
          </a:p>
          <a:p>
            <a:pPr lvl="0"/>
            <a:r>
              <a:rPr lang="en-US" sz="2000" dirty="0">
                <a:latin typeface="Comic Sans MS" panose="030F0702030302020204" pitchFamily="66" charset="0"/>
              </a:rPr>
              <a:t>	</a:t>
            </a:r>
            <a:r>
              <a:rPr lang="en-US" sz="2000" dirty="0" smtClean="0">
                <a:latin typeface="Comic Sans MS" panose="030F0702030302020204" pitchFamily="66" charset="0"/>
              </a:rPr>
              <a:t>Training </a:t>
            </a:r>
            <a:r>
              <a:rPr lang="en-US" sz="2000" dirty="0">
                <a:latin typeface="Comic Sans MS" panose="030F0702030302020204" pitchFamily="66" charset="0"/>
              </a:rPr>
              <a:t>Room 4</a:t>
            </a:r>
          </a:p>
          <a:p>
            <a:pPr lvl="0"/>
            <a:r>
              <a:rPr lang="en-US" sz="2000" dirty="0" smtClean="0">
                <a:latin typeface="Comic Sans MS" panose="030F0702030302020204" pitchFamily="66" charset="0"/>
              </a:rPr>
              <a:t>	Capgemini </a:t>
            </a:r>
            <a:r>
              <a:rPr lang="en-US" sz="2000" dirty="0">
                <a:latin typeface="Comic Sans MS" panose="030F0702030302020204" pitchFamily="66" charset="0"/>
              </a:rPr>
              <a:t>MIPL</a:t>
            </a:r>
          </a:p>
          <a:p>
            <a:pPr lvl="0"/>
            <a:r>
              <a:rPr lang="en-US" sz="2000" dirty="0" smtClean="0">
                <a:latin typeface="Comic Sans MS" panose="030F0702030302020204" pitchFamily="66" charset="0"/>
              </a:rPr>
              <a:t>	Chennai</a:t>
            </a:r>
            <a:endParaRPr lang="en-US" sz="2000" dirty="0">
              <a:latin typeface="Comic Sans MS" panose="030F0702030302020204" pitchFamily="66" charset="0"/>
            </a:endParaRPr>
          </a:p>
          <a:p>
            <a:pPr lvl="0"/>
            <a:endParaRPr lang="en-US" dirty="0" smtClean="0"/>
          </a:p>
        </p:txBody>
      </p:sp>
      <p:sp>
        <p:nvSpPr>
          <p:cNvPr id="5" name="Rounded Rectangle 4"/>
          <p:cNvSpPr/>
          <p:nvPr/>
        </p:nvSpPr>
        <p:spPr>
          <a:xfrm>
            <a:off x="9906000" y="304800"/>
            <a:ext cx="2019300" cy="809894"/>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lumMod val="95000"/>
                  <a:lumOff val="5000"/>
                </a:schemeClr>
              </a:solidFill>
              <a:latin typeface="Comic Sans MS" panose="030F0702030302020204" pitchFamily="66" charset="0"/>
            </a:endParaRPr>
          </a:p>
        </p:txBody>
      </p:sp>
      <p:sp>
        <p:nvSpPr>
          <p:cNvPr id="3" name="TextBox 2"/>
          <p:cNvSpPr txBox="1"/>
          <p:nvPr/>
        </p:nvSpPr>
        <p:spPr>
          <a:xfrm>
            <a:off x="10287000" y="457200"/>
            <a:ext cx="1527646" cy="830997"/>
          </a:xfrm>
          <a:prstGeom prst="rect">
            <a:avLst/>
          </a:prstGeom>
          <a:noFill/>
        </p:spPr>
        <p:txBody>
          <a:bodyPr wrap="square" rtlCol="0">
            <a:spAutoFit/>
          </a:bodyPr>
          <a:lstStyle/>
          <a:p>
            <a:r>
              <a:rPr lang="en-US" sz="2400" b="1" dirty="0">
                <a:solidFill>
                  <a:schemeClr val="tx2"/>
                </a:solidFill>
                <a:latin typeface="Comic Sans MS" panose="030F0702030302020204" pitchFamily="66" charset="0"/>
              </a:rPr>
              <a:t>Team 1</a:t>
            </a:r>
          </a:p>
          <a:p>
            <a:endParaRPr lang="en-US" sz="2400" dirty="0"/>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038599" y="34834"/>
            <a:ext cx="4191000" cy="1066799"/>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lumMod val="95000"/>
                    <a:lumOff val="5000"/>
                  </a:schemeClr>
                </a:solidFill>
                <a:latin typeface="Comic Sans MS" panose="030F0702030302020204" pitchFamily="66" charset="0"/>
              </a:rPr>
              <a:t>Merchant Table</a:t>
            </a:r>
            <a:endParaRPr lang="en-US" sz="4000" b="1" dirty="0">
              <a:solidFill>
                <a:schemeClr val="tx1">
                  <a:lumMod val="95000"/>
                  <a:lumOff val="5000"/>
                </a:schemeClr>
              </a:solidFill>
              <a:latin typeface="Comic Sans MS" panose="030F0702030302020204" pitchFamily="66"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188224107"/>
              </p:ext>
            </p:extLst>
          </p:nvPr>
        </p:nvGraphicFramePr>
        <p:xfrm>
          <a:off x="609600" y="1295397"/>
          <a:ext cx="11048999" cy="5289102"/>
        </p:xfrm>
        <a:graphic>
          <a:graphicData uri="http://schemas.openxmlformats.org/drawingml/2006/table">
            <a:tbl>
              <a:tblPr firstRow="1" bandRow="1">
                <a:tableStyleId>{5C22544A-7EE6-4342-B048-85BDC9FD1C3A}</a:tableStyleId>
              </a:tblPr>
              <a:tblGrid>
                <a:gridCol w="3632630"/>
                <a:gridCol w="1600208"/>
                <a:gridCol w="2183531"/>
                <a:gridCol w="3632630"/>
              </a:tblGrid>
              <a:tr h="390204">
                <a:tc>
                  <a:txBody>
                    <a:bodyPr/>
                    <a:lstStyle/>
                    <a:p>
                      <a:pPr algn="ctr"/>
                      <a:r>
                        <a:rPr lang="en-US" sz="1400" dirty="0" smtClean="0">
                          <a:latin typeface="Comic Sans MS" panose="030F0702030302020204" pitchFamily="66" charset="0"/>
                        </a:rPr>
                        <a:t>Column 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Data type</a:t>
                      </a:r>
                      <a:endParaRPr lang="en-US" sz="14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Comic Sans MS" panose="030F0702030302020204" pitchFamily="66" charset="0"/>
                        </a:rPr>
                        <a:t>Constraint </a:t>
                      </a:r>
                    </a:p>
                  </a:txBody>
                  <a:tcPr/>
                </a:tc>
                <a:tc>
                  <a:txBody>
                    <a:bodyPr/>
                    <a:lstStyle/>
                    <a:p>
                      <a:pPr algn="ctr"/>
                      <a:r>
                        <a:rPr lang="en-US" sz="1400" dirty="0" smtClean="0">
                          <a:latin typeface="Comic Sans MS" panose="030F0702030302020204" pitchFamily="66" charset="0"/>
                        </a:rPr>
                        <a:t>Description</a:t>
                      </a:r>
                      <a:endParaRPr lang="en-US" sz="1400" dirty="0">
                        <a:latin typeface="Comic Sans MS" panose="030F0702030302020204" pitchFamily="66" charset="0"/>
                      </a:endParaRPr>
                    </a:p>
                  </a:txBody>
                  <a:tcPr/>
                </a:tc>
              </a:tr>
              <a:tr h="503026">
                <a:tc>
                  <a:txBody>
                    <a:bodyPr/>
                    <a:lstStyle/>
                    <a:p>
                      <a:pPr algn="ctr"/>
                      <a:r>
                        <a:rPr lang="en-US" sz="1600" dirty="0" smtClean="0">
                          <a:latin typeface="Comic Sans MS" panose="030F0702030302020204" pitchFamily="66" charset="0"/>
                        </a:rPr>
                        <a:t>merchantId</a:t>
                      </a:r>
                      <a:endParaRPr lang="en-US" sz="1600" dirty="0">
                        <a:latin typeface="Comic Sans MS" panose="030F0702030302020204" pitchFamily="66" charset="0"/>
                      </a:endParaRPr>
                    </a:p>
                  </a:txBody>
                  <a:tcPr/>
                </a:tc>
                <a:tc>
                  <a:txBody>
                    <a:bodyPr/>
                    <a:lstStyle/>
                    <a:p>
                      <a:pPr algn="ctr"/>
                      <a:r>
                        <a:rPr lang="en-US" sz="1600" dirty="0" smtClean="0">
                          <a:latin typeface="Comic Sans MS" panose="030F0702030302020204" pitchFamily="66" charset="0"/>
                        </a:rPr>
                        <a:t> int</a:t>
                      </a:r>
                      <a:r>
                        <a:rPr lang="en-US" sz="1600" baseline="0" dirty="0" smtClean="0">
                          <a:latin typeface="Comic Sans MS" panose="030F0702030302020204" pitchFamily="66" charset="0"/>
                        </a:rPr>
                        <a:t> </a:t>
                      </a:r>
                      <a:endParaRPr lang="en-US" sz="1600" dirty="0">
                        <a:latin typeface="Comic Sans MS" panose="030F0702030302020204" pitchFamily="66" charset="0"/>
                      </a:endParaRPr>
                    </a:p>
                  </a:txBody>
                  <a:tcPr/>
                </a:tc>
                <a:tc>
                  <a:txBody>
                    <a:bodyPr/>
                    <a:lstStyle/>
                    <a:p>
                      <a:pPr algn="ctr"/>
                      <a:r>
                        <a:rPr lang="en-US" sz="1600" dirty="0" smtClean="0">
                          <a:latin typeface="Comic Sans MS" panose="030F0702030302020204" pitchFamily="66" charset="0"/>
                        </a:rPr>
                        <a:t>Primary</a:t>
                      </a:r>
                      <a:r>
                        <a:rPr lang="en-US" sz="1600" baseline="0" dirty="0" smtClean="0">
                          <a:latin typeface="Comic Sans MS" panose="030F0702030302020204" pitchFamily="66" charset="0"/>
                        </a:rPr>
                        <a:t> key </a:t>
                      </a:r>
                    </a:p>
                    <a:p>
                      <a:pPr algn="ctr"/>
                      <a:r>
                        <a:rPr lang="en-US" sz="1600" baseline="0" dirty="0" smtClean="0">
                          <a:latin typeface="Comic Sans MS" panose="030F0702030302020204" pitchFamily="66" charset="0"/>
                        </a:rPr>
                        <a:t>Auto Generated</a:t>
                      </a:r>
                      <a:endParaRPr lang="en-US" sz="1600" dirty="0">
                        <a:latin typeface="Comic Sans MS" panose="030F0702030302020204" pitchFamily="66" charset="0"/>
                      </a:endParaRPr>
                    </a:p>
                  </a:txBody>
                  <a:tcPr/>
                </a:tc>
                <a:tc>
                  <a:txBody>
                    <a:bodyPr/>
                    <a:lstStyle/>
                    <a:p>
                      <a:pPr algn="ctr"/>
                      <a:r>
                        <a:rPr lang="en-US" sz="1600" dirty="0" smtClean="0">
                          <a:latin typeface="Comic Sans MS" panose="030F0702030302020204" pitchFamily="66" charset="0"/>
                        </a:rPr>
                        <a:t>Used for</a:t>
                      </a:r>
                      <a:r>
                        <a:rPr lang="en-US" sz="1600" baseline="0" dirty="0" smtClean="0">
                          <a:latin typeface="Comic Sans MS" panose="030F0702030302020204" pitchFamily="66" charset="0"/>
                        </a:rPr>
                        <a:t> unique identification</a:t>
                      </a:r>
                      <a:endParaRPr lang="en-US" sz="1600" dirty="0">
                        <a:latin typeface="Comic Sans MS" panose="030F0702030302020204" pitchFamily="66" charset="0"/>
                      </a:endParaRPr>
                    </a:p>
                  </a:txBody>
                  <a:tcPr/>
                </a:tc>
              </a:tr>
              <a:tr h="295897">
                <a:tc>
                  <a:txBody>
                    <a:bodyPr/>
                    <a:lstStyle/>
                    <a:p>
                      <a:pPr algn="ctr"/>
                      <a:r>
                        <a:rPr lang="en-US" sz="1600" dirty="0" smtClean="0">
                          <a:latin typeface="Comic Sans MS" panose="030F0702030302020204" pitchFamily="66" charset="0"/>
                        </a:rPr>
                        <a:t>merchantName</a:t>
                      </a:r>
                      <a:endParaRPr lang="en-US" sz="1600" dirty="0">
                        <a:latin typeface="Comic Sans MS" panose="030F0702030302020204" pitchFamily="66" charset="0"/>
                      </a:endParaRPr>
                    </a:p>
                  </a:txBody>
                  <a:tcPr/>
                </a:tc>
                <a:tc>
                  <a:txBody>
                    <a:bodyPr/>
                    <a:lstStyle/>
                    <a:p>
                      <a:pPr algn="ctr"/>
                      <a:r>
                        <a:rPr lang="en-US" sz="1600" dirty="0" smtClean="0">
                          <a:latin typeface="Comic Sans MS" panose="030F0702030302020204" pitchFamily="66" charset="0"/>
                        </a:rPr>
                        <a:t>varchar</a:t>
                      </a:r>
                      <a:endParaRPr lang="en-US" sz="1600" dirty="0">
                        <a:latin typeface="Comic Sans MS" panose="030F0702030302020204" pitchFamily="66" charset="0"/>
                      </a:endParaRPr>
                    </a:p>
                  </a:txBody>
                  <a:tcPr/>
                </a:tc>
                <a:tc>
                  <a:txBody>
                    <a:bodyPr/>
                    <a:lstStyle/>
                    <a:p>
                      <a:pPr algn="ctr"/>
                      <a:r>
                        <a:rPr lang="en-US" sz="1600" dirty="0" smtClean="0">
                          <a:latin typeface="Comic Sans MS" panose="030F0702030302020204" pitchFamily="66" charset="0"/>
                        </a:rPr>
                        <a:t> NotNull</a:t>
                      </a:r>
                      <a:endParaRPr lang="en-US" sz="1600" dirty="0">
                        <a:latin typeface="Comic Sans MS" panose="030F0702030302020204" pitchFamily="66" charset="0"/>
                      </a:endParaRPr>
                    </a:p>
                  </a:txBody>
                  <a:tcPr/>
                </a:tc>
                <a:tc>
                  <a:txBody>
                    <a:bodyPr/>
                    <a:lstStyle/>
                    <a:p>
                      <a:pPr algn="ctr"/>
                      <a:endParaRPr lang="en-US" sz="1600" dirty="0">
                        <a:latin typeface="Comic Sans MS" panose="030F0702030302020204" pitchFamily="66" charset="0"/>
                      </a:endParaRPr>
                    </a:p>
                  </a:txBody>
                  <a:tcPr/>
                </a:tc>
              </a:tr>
              <a:tr h="334461">
                <a:tc>
                  <a:txBody>
                    <a:bodyPr/>
                    <a:lstStyle/>
                    <a:p>
                      <a:pPr algn="ctr"/>
                      <a:r>
                        <a:rPr lang="en-US" sz="1600" dirty="0" smtClean="0">
                          <a:latin typeface="Comic Sans MS" panose="030F0702030302020204" pitchFamily="66" charset="0"/>
                        </a:rPr>
                        <a:t>phoneNumber</a:t>
                      </a:r>
                      <a:endParaRPr lang="en-US" sz="1600" dirty="0">
                        <a:latin typeface="Comic Sans MS" panose="030F0702030302020204" pitchFamily="66" charset="0"/>
                      </a:endParaRPr>
                    </a:p>
                  </a:txBody>
                  <a:tcPr/>
                </a:tc>
                <a:tc>
                  <a:txBody>
                    <a:bodyPr/>
                    <a:lstStyle/>
                    <a:p>
                      <a:pPr algn="ctr"/>
                      <a:r>
                        <a:rPr lang="en-US" sz="1600" dirty="0" smtClean="0">
                          <a:latin typeface="Comic Sans MS" panose="030F0702030302020204" pitchFamily="66" charset="0"/>
                        </a:rPr>
                        <a:t>int</a:t>
                      </a:r>
                      <a:r>
                        <a:rPr lang="en-US" sz="1600" baseline="0" dirty="0" smtClean="0">
                          <a:latin typeface="Comic Sans MS" panose="030F0702030302020204" pitchFamily="66" charset="0"/>
                        </a:rPr>
                        <a:t> </a:t>
                      </a:r>
                      <a:endParaRPr lang="en-US" sz="1600" dirty="0">
                        <a:latin typeface="Comic Sans MS" panose="030F0702030302020204" pitchFamily="66" charset="0"/>
                      </a:endParaRPr>
                    </a:p>
                  </a:txBody>
                  <a:tcPr/>
                </a:tc>
                <a:tc>
                  <a:txBody>
                    <a:bodyPr/>
                    <a:lstStyle/>
                    <a:p>
                      <a:pPr algn="ctr"/>
                      <a:r>
                        <a:rPr lang="en-US" sz="1600" dirty="0" smtClean="0">
                          <a:latin typeface="Comic Sans MS" panose="030F0702030302020204" pitchFamily="66" charset="0"/>
                        </a:rPr>
                        <a:t>NotNull</a:t>
                      </a:r>
                      <a:endParaRPr lang="en-US" sz="1600" dirty="0">
                        <a:latin typeface="Comic Sans MS" panose="030F0702030302020204" pitchFamily="66" charset="0"/>
                      </a:endParaRPr>
                    </a:p>
                  </a:txBody>
                  <a:tcPr/>
                </a:tc>
                <a:tc>
                  <a:txBody>
                    <a:bodyPr/>
                    <a:lstStyle/>
                    <a:p>
                      <a:pPr algn="ctr"/>
                      <a:endParaRPr lang="en-US" sz="1600" dirty="0">
                        <a:latin typeface="Comic Sans MS" panose="030F0702030302020204" pitchFamily="66" charset="0"/>
                      </a:endParaRPr>
                    </a:p>
                  </a:txBody>
                  <a:tcPr/>
                </a:tc>
              </a:tr>
              <a:tr h="387784">
                <a:tc>
                  <a:txBody>
                    <a:bodyPr/>
                    <a:lstStyle/>
                    <a:p>
                      <a:pPr algn="ctr"/>
                      <a:r>
                        <a:rPr lang="en-US" sz="1600" dirty="0" smtClean="0">
                          <a:latin typeface="Comic Sans MS" panose="030F0702030302020204" pitchFamily="66" charset="0"/>
                        </a:rPr>
                        <a:t>emailId</a:t>
                      </a:r>
                    </a:p>
                  </a:txBody>
                  <a:tcPr/>
                </a:tc>
                <a:tc>
                  <a:txBody>
                    <a:bodyPr/>
                    <a:lstStyle/>
                    <a:p>
                      <a:pPr algn="ctr"/>
                      <a:r>
                        <a:rPr lang="en-US" sz="1600" dirty="0" smtClean="0">
                          <a:latin typeface="Comic Sans MS" panose="030F0702030302020204" pitchFamily="66" charset="0"/>
                        </a:rPr>
                        <a:t>varchar</a:t>
                      </a:r>
                      <a:endParaRPr lang="en-US" sz="1600" dirty="0">
                        <a:latin typeface="Comic Sans MS" panose="030F0702030302020204" pitchFamily="66" charset="0"/>
                      </a:endParaRPr>
                    </a:p>
                  </a:txBody>
                  <a:tcPr/>
                </a:tc>
                <a:tc>
                  <a:txBody>
                    <a:bodyPr/>
                    <a:lstStyle/>
                    <a:p>
                      <a:pPr algn="ctr"/>
                      <a:r>
                        <a:rPr lang="en-US" sz="1600" dirty="0" smtClean="0">
                          <a:latin typeface="Comic Sans MS" panose="030F0702030302020204" pitchFamily="66" charset="0"/>
                        </a:rPr>
                        <a:t>unique</a:t>
                      </a:r>
                      <a:endParaRPr lang="en-US" sz="1600" dirty="0">
                        <a:latin typeface="Comic Sans MS" panose="030F0702030302020204" pitchFamily="66" charset="0"/>
                      </a:endParaRPr>
                    </a:p>
                  </a:txBody>
                  <a:tcPr/>
                </a:tc>
                <a:tc>
                  <a:txBody>
                    <a:bodyPr/>
                    <a:lstStyle/>
                    <a:p>
                      <a:pPr algn="ctr"/>
                      <a:r>
                        <a:rPr lang="en-US" sz="1600" dirty="0" smtClean="0">
                          <a:latin typeface="Comic Sans MS" panose="030F0702030302020204" pitchFamily="66" charset="0"/>
                        </a:rPr>
                        <a:t>Will</a:t>
                      </a:r>
                      <a:r>
                        <a:rPr lang="en-US" sz="1600" baseline="0" dirty="0" smtClean="0">
                          <a:latin typeface="Comic Sans MS" panose="030F0702030302020204" pitchFamily="66" charset="0"/>
                        </a:rPr>
                        <a:t> be Used for merchant Login </a:t>
                      </a:r>
                      <a:endParaRPr lang="en-US" sz="1600" dirty="0" smtClean="0">
                        <a:latin typeface="Comic Sans MS" panose="030F0702030302020204" pitchFamily="66" charset="0"/>
                      </a:endParaRPr>
                    </a:p>
                  </a:txBody>
                  <a:tcPr/>
                </a:tc>
              </a:tr>
              <a:tr h="295897">
                <a:tc>
                  <a:txBody>
                    <a:bodyPr/>
                    <a:lstStyle/>
                    <a:p>
                      <a:pPr algn="ctr"/>
                      <a:r>
                        <a:rPr lang="en-US" sz="1600" dirty="0" smtClean="0">
                          <a:latin typeface="Comic Sans MS" panose="030F0702030302020204" pitchFamily="66" charset="0"/>
                        </a:rPr>
                        <a:t>companyName</a:t>
                      </a:r>
                      <a:endParaRPr lang="en-US" sz="1600" dirty="0">
                        <a:latin typeface="Comic Sans MS" panose="030F0702030302020204" pitchFamily="66" charset="0"/>
                      </a:endParaRPr>
                    </a:p>
                  </a:txBody>
                  <a:tcPr/>
                </a:tc>
                <a:tc>
                  <a:txBody>
                    <a:bodyPr/>
                    <a:lstStyle/>
                    <a:p>
                      <a:pPr algn="ctr"/>
                      <a:r>
                        <a:rPr lang="en-US" sz="1600" dirty="0" smtClean="0">
                          <a:latin typeface="Comic Sans MS" panose="030F0702030302020204" pitchFamily="66" charset="0"/>
                        </a:rPr>
                        <a:t>varchar</a:t>
                      </a:r>
                      <a:endParaRPr lang="en-US" sz="1600" dirty="0">
                        <a:latin typeface="Comic Sans MS" panose="030F0702030302020204" pitchFamily="66" charset="0"/>
                      </a:endParaRPr>
                    </a:p>
                  </a:txBody>
                  <a:tcPr/>
                </a:tc>
                <a:tc>
                  <a:txBody>
                    <a:bodyPr/>
                    <a:lstStyle/>
                    <a:p>
                      <a:pPr algn="ctr"/>
                      <a:r>
                        <a:rPr lang="en-US" sz="1600" dirty="0" smtClean="0">
                          <a:latin typeface="Comic Sans MS" panose="030F0702030302020204" pitchFamily="66" charset="0"/>
                        </a:rPr>
                        <a:t>NotNull</a:t>
                      </a:r>
                      <a:endParaRPr lang="en-US" sz="1600" dirty="0">
                        <a:latin typeface="Comic Sans MS" panose="030F0702030302020204" pitchFamily="66" charset="0"/>
                      </a:endParaRPr>
                    </a:p>
                  </a:txBody>
                  <a:tcPr/>
                </a:tc>
                <a:tc>
                  <a:txBody>
                    <a:bodyPr/>
                    <a:lstStyle/>
                    <a:p>
                      <a:pPr algn="ctr"/>
                      <a:endParaRPr lang="en-US" sz="1600" dirty="0">
                        <a:latin typeface="Comic Sans MS" panose="030F0702030302020204" pitchFamily="66" charset="0"/>
                      </a:endParaRPr>
                    </a:p>
                  </a:txBody>
                  <a:tcPr/>
                </a:tc>
              </a:tr>
              <a:tr h="295897">
                <a:tc>
                  <a:txBody>
                    <a:bodyPr/>
                    <a:lstStyle/>
                    <a:p>
                      <a:pPr algn="ctr"/>
                      <a:r>
                        <a:rPr lang="en-US" sz="1600" dirty="0" smtClean="0">
                          <a:latin typeface="Comic Sans MS" panose="030F0702030302020204" pitchFamily="66" charset="0"/>
                        </a:rPr>
                        <a:t>Password</a:t>
                      </a:r>
                      <a:endParaRPr lang="en-US" sz="1600" dirty="0">
                        <a:latin typeface="Comic Sans MS" panose="030F0702030302020204" pitchFamily="66" charset="0"/>
                      </a:endParaRPr>
                    </a:p>
                  </a:txBody>
                  <a:tcPr/>
                </a:tc>
                <a:tc>
                  <a:txBody>
                    <a:bodyPr/>
                    <a:lstStyle/>
                    <a:p>
                      <a:pPr algn="ctr"/>
                      <a:r>
                        <a:rPr lang="en-US" sz="1600" dirty="0" smtClean="0">
                          <a:latin typeface="Comic Sans MS" panose="030F0702030302020204" pitchFamily="66" charset="0"/>
                        </a:rPr>
                        <a:t>Varchar</a:t>
                      </a:r>
                      <a:endParaRPr lang="en-US" sz="1600" dirty="0">
                        <a:latin typeface="Comic Sans MS" panose="030F0702030302020204" pitchFamily="66" charset="0"/>
                      </a:endParaRPr>
                    </a:p>
                  </a:txBody>
                  <a:tcPr/>
                </a:tc>
                <a:tc>
                  <a:txBody>
                    <a:bodyPr/>
                    <a:lstStyle/>
                    <a:p>
                      <a:pPr algn="ctr"/>
                      <a:r>
                        <a:rPr lang="en-US" sz="1600" dirty="0" smtClean="0">
                          <a:latin typeface="Comic Sans MS" panose="030F0702030302020204" pitchFamily="66" charset="0"/>
                        </a:rPr>
                        <a:t>NotNull</a:t>
                      </a:r>
                      <a:endParaRPr lang="en-US" sz="1600" dirty="0">
                        <a:latin typeface="Comic Sans MS" panose="030F0702030302020204" pitchFamily="66" charset="0"/>
                      </a:endParaRPr>
                    </a:p>
                  </a:txBody>
                  <a:tcPr/>
                </a:tc>
                <a:tc>
                  <a:txBody>
                    <a:bodyPr/>
                    <a:lstStyle/>
                    <a:p>
                      <a:pPr algn="ctr"/>
                      <a:r>
                        <a:rPr lang="en-US" sz="1600" dirty="0" smtClean="0">
                          <a:latin typeface="Comic Sans MS" panose="030F0702030302020204" pitchFamily="66" charset="0"/>
                        </a:rPr>
                        <a:t>Authentication</a:t>
                      </a:r>
                      <a:r>
                        <a:rPr lang="en-US" sz="1600" baseline="0" dirty="0" smtClean="0">
                          <a:latin typeface="Comic Sans MS" panose="030F0702030302020204" pitchFamily="66" charset="0"/>
                        </a:rPr>
                        <a:t> purposes</a:t>
                      </a:r>
                      <a:endParaRPr lang="en-US" sz="1600" dirty="0" smtClean="0">
                        <a:latin typeface="Comic Sans MS" panose="030F0702030302020204" pitchFamily="66" charset="0"/>
                      </a:endParaRPr>
                    </a:p>
                  </a:txBody>
                  <a:tcPr/>
                </a:tc>
              </a:tr>
              <a:tr h="295897">
                <a:tc>
                  <a:txBody>
                    <a:bodyPr/>
                    <a:lstStyle/>
                    <a:p>
                      <a:pPr algn="ctr"/>
                      <a:r>
                        <a:rPr lang="en-US" sz="1600" dirty="0" smtClean="0">
                          <a:latin typeface="Comic Sans MS" panose="030F0702030302020204" pitchFamily="66" charset="0"/>
                        </a:rPr>
                        <a:t>Address</a:t>
                      </a:r>
                      <a:endParaRPr lang="en-US" sz="1600" dirty="0">
                        <a:latin typeface="Comic Sans MS" panose="030F0702030302020204" pitchFamily="66" charset="0"/>
                      </a:endParaRPr>
                    </a:p>
                  </a:txBody>
                  <a:tcPr/>
                </a:tc>
                <a:tc>
                  <a:txBody>
                    <a:bodyPr/>
                    <a:lstStyle/>
                    <a:p>
                      <a:pPr algn="ctr"/>
                      <a:r>
                        <a:rPr lang="en-US" sz="1600" dirty="0" smtClean="0">
                          <a:latin typeface="Comic Sans MS" panose="030F0702030302020204" pitchFamily="66" charset="0"/>
                        </a:rPr>
                        <a:t>varchar</a:t>
                      </a:r>
                      <a:endParaRPr lang="en-US" sz="1600" dirty="0">
                        <a:latin typeface="Comic Sans MS" panose="030F0702030302020204" pitchFamily="66" charset="0"/>
                      </a:endParaRPr>
                    </a:p>
                  </a:txBody>
                  <a:tcPr/>
                </a:tc>
                <a:tc>
                  <a:txBody>
                    <a:bodyPr/>
                    <a:lstStyle/>
                    <a:p>
                      <a:pPr algn="ctr"/>
                      <a:r>
                        <a:rPr lang="en-US" sz="1600" dirty="0" smtClean="0">
                          <a:latin typeface="Comic Sans MS" panose="030F0702030302020204" pitchFamily="66" charset="0"/>
                        </a:rPr>
                        <a:t>Foreign</a:t>
                      </a:r>
                      <a:r>
                        <a:rPr lang="en-US" sz="1600" baseline="0" dirty="0" smtClean="0">
                          <a:latin typeface="Comic Sans MS" panose="030F0702030302020204" pitchFamily="66" charset="0"/>
                        </a:rPr>
                        <a:t> Key</a:t>
                      </a:r>
                      <a:endParaRPr lang="en-US" sz="1600" dirty="0">
                        <a:latin typeface="Comic Sans MS" panose="030F0702030302020204" pitchFamily="66" charset="0"/>
                      </a:endParaRPr>
                    </a:p>
                  </a:txBody>
                  <a:tcPr/>
                </a:tc>
                <a:tc>
                  <a:txBody>
                    <a:bodyPr/>
                    <a:lstStyle/>
                    <a:p>
                      <a:pPr algn="ctr"/>
                      <a:endParaRPr lang="en-US" sz="1600" dirty="0">
                        <a:latin typeface="Comic Sans MS" panose="030F0702030302020204" pitchFamily="66" charset="0"/>
                      </a:endParaRPr>
                    </a:p>
                  </a:txBody>
                  <a:tcPr/>
                </a:tc>
              </a:tr>
              <a:tr h="378330">
                <a:tc>
                  <a:txBody>
                    <a:bodyPr/>
                    <a:lstStyle/>
                    <a:p>
                      <a:pPr algn="ctr"/>
                      <a:r>
                        <a:rPr lang="en-US" sz="1600" dirty="0" smtClean="0">
                          <a:latin typeface="Comic Sans MS" panose="030F0702030302020204" pitchFamily="66" charset="0"/>
                        </a:rPr>
                        <a:t>Status</a:t>
                      </a:r>
                      <a:endParaRPr lang="en-US" sz="1600" dirty="0">
                        <a:latin typeface="Comic Sans MS" panose="030F0702030302020204" pitchFamily="66" charset="0"/>
                      </a:endParaRPr>
                    </a:p>
                  </a:txBody>
                  <a:tcPr/>
                </a:tc>
                <a:tc>
                  <a:txBody>
                    <a:bodyPr/>
                    <a:lstStyle/>
                    <a:p>
                      <a:pPr algn="ctr"/>
                      <a:r>
                        <a:rPr lang="en-US" sz="1600" dirty="0" smtClean="0">
                          <a:latin typeface="Comic Sans MS" panose="030F0702030302020204" pitchFamily="66" charset="0"/>
                        </a:rPr>
                        <a:t>Varchar</a:t>
                      </a:r>
                      <a:endParaRPr lang="en-US" sz="1600" dirty="0">
                        <a:latin typeface="Comic Sans MS" panose="030F0702030302020204" pitchFamily="66" charset="0"/>
                      </a:endParaRPr>
                    </a:p>
                  </a:txBody>
                  <a:tcPr/>
                </a:tc>
                <a:tc>
                  <a:txBody>
                    <a:bodyPr/>
                    <a:lstStyle/>
                    <a:p>
                      <a:pPr algn="ctr"/>
                      <a:r>
                        <a:rPr lang="en-US" sz="1600" dirty="0" smtClean="0">
                          <a:latin typeface="Comic Sans MS" panose="030F0702030302020204" pitchFamily="66" charset="0"/>
                        </a:rPr>
                        <a:t>NotNull</a:t>
                      </a:r>
                      <a:endParaRPr lang="en-US" sz="1600" dirty="0">
                        <a:latin typeface="Comic Sans MS" panose="030F0702030302020204" pitchFamily="66" charset="0"/>
                      </a:endParaRPr>
                    </a:p>
                  </a:txBody>
                  <a:tcPr/>
                </a:tc>
                <a:tc>
                  <a:txBody>
                    <a:bodyPr/>
                    <a:lstStyle/>
                    <a:p>
                      <a:pPr algn="ctr"/>
                      <a:r>
                        <a:rPr lang="en-US" sz="1600" dirty="0" smtClean="0">
                          <a:latin typeface="Comic Sans MS" panose="030F0702030302020204" pitchFamily="66" charset="0"/>
                        </a:rPr>
                        <a:t>To let know if</a:t>
                      </a:r>
                      <a:r>
                        <a:rPr lang="en-US" sz="1600" baseline="0" dirty="0" smtClean="0">
                          <a:latin typeface="Comic Sans MS" panose="030F0702030302020204" pitchFamily="66" charset="0"/>
                        </a:rPr>
                        <a:t> user is active or not</a:t>
                      </a:r>
                      <a:endParaRPr lang="en-US" sz="1600" dirty="0">
                        <a:latin typeface="Comic Sans MS" panose="030F0702030302020204" pitchFamily="66" charset="0"/>
                      </a:endParaRPr>
                    </a:p>
                  </a:txBody>
                  <a:tcPr/>
                </a:tc>
              </a:tr>
              <a:tr h="503026">
                <a:tc>
                  <a:txBody>
                    <a:bodyPr/>
                    <a:lstStyle/>
                    <a:p>
                      <a:pPr algn="ctr"/>
                      <a:r>
                        <a:rPr lang="en-US" sz="1600" dirty="0" smtClean="0">
                          <a:latin typeface="Comic Sans MS" panose="030F0702030302020204" pitchFamily="66" charset="0"/>
                        </a:rPr>
                        <a:t>isCertified</a:t>
                      </a:r>
                      <a:endParaRPr lang="en-US" sz="1600" dirty="0">
                        <a:latin typeface="Comic Sans MS" panose="030F0702030302020204" pitchFamily="66" charset="0"/>
                      </a:endParaRPr>
                    </a:p>
                  </a:txBody>
                  <a:tcPr/>
                </a:tc>
                <a:tc>
                  <a:txBody>
                    <a:bodyPr/>
                    <a:lstStyle/>
                    <a:p>
                      <a:pPr algn="ctr"/>
                      <a:r>
                        <a:rPr lang="en-US" sz="1600" smtClean="0">
                          <a:latin typeface="Comic Sans MS" panose="030F0702030302020204" pitchFamily="66" charset="0"/>
                        </a:rPr>
                        <a:t>String</a:t>
                      </a:r>
                      <a:endParaRPr lang="en-US" sz="1600" dirty="0">
                        <a:latin typeface="Comic Sans MS" panose="030F0702030302020204" pitchFamily="66" charset="0"/>
                      </a:endParaRPr>
                    </a:p>
                  </a:txBody>
                  <a:tcPr/>
                </a:tc>
                <a:tc>
                  <a:txBody>
                    <a:bodyPr/>
                    <a:lstStyle/>
                    <a:p>
                      <a:pPr algn="ctr"/>
                      <a:r>
                        <a:rPr lang="en-US" sz="1600" dirty="0" smtClean="0">
                          <a:latin typeface="Comic Sans MS" panose="030F0702030302020204" pitchFamily="66" charset="0"/>
                        </a:rPr>
                        <a:t>NotNull</a:t>
                      </a:r>
                      <a:endParaRPr lang="en-US" sz="1600" dirty="0">
                        <a:latin typeface="Comic Sans MS" panose="030F0702030302020204" pitchFamily="66" charset="0"/>
                      </a:endParaRPr>
                    </a:p>
                  </a:txBody>
                  <a:tcPr/>
                </a:tc>
                <a:tc>
                  <a:txBody>
                    <a:bodyPr/>
                    <a:lstStyle/>
                    <a:p>
                      <a:pPr algn="ctr"/>
                      <a:r>
                        <a:rPr lang="en-US" sz="1600" dirty="0" smtClean="0">
                          <a:latin typeface="Comic Sans MS" panose="030F0702030302020204" pitchFamily="66" charset="0"/>
                        </a:rPr>
                        <a:t>Is the Merchant CapStore</a:t>
                      </a:r>
                      <a:r>
                        <a:rPr lang="en-US" sz="1600" baseline="0" dirty="0" smtClean="0">
                          <a:latin typeface="Comic Sans MS" panose="030F0702030302020204" pitchFamily="66" charset="0"/>
                        </a:rPr>
                        <a:t> Certified or Not</a:t>
                      </a:r>
                      <a:endParaRPr lang="en-US" sz="1600" dirty="0">
                        <a:latin typeface="Comic Sans MS" panose="030F0702030302020204" pitchFamily="66" charset="0"/>
                      </a:endParaRPr>
                    </a:p>
                  </a:txBody>
                  <a:tcPr/>
                </a:tc>
              </a:tr>
              <a:tr h="520904">
                <a:tc>
                  <a:txBody>
                    <a:bodyPr/>
                    <a:lstStyle/>
                    <a:p>
                      <a:pPr algn="ctr"/>
                      <a:r>
                        <a:rPr lang="en-US" sz="1600" dirty="0" smtClean="0">
                          <a:latin typeface="Comic Sans MS" panose="030F0702030302020204" pitchFamily="66" charset="0"/>
                        </a:rPr>
                        <a:t>isActive</a:t>
                      </a:r>
                      <a:endParaRPr lang="en-US" sz="1600" dirty="0">
                        <a:latin typeface="Comic Sans MS" panose="030F0702030302020204" pitchFamily="66" charset="0"/>
                      </a:endParaRPr>
                    </a:p>
                  </a:txBody>
                  <a:tcPr/>
                </a:tc>
                <a:tc>
                  <a:txBody>
                    <a:bodyPr/>
                    <a:lstStyle/>
                    <a:p>
                      <a:pPr algn="ctr"/>
                      <a:r>
                        <a:rPr lang="en-US" sz="1600" dirty="0" smtClean="0">
                          <a:latin typeface="Comic Sans MS" panose="030F0702030302020204" pitchFamily="66" charset="0"/>
                        </a:rPr>
                        <a:t>Boolean</a:t>
                      </a:r>
                      <a:endParaRPr lang="en-US" sz="1600" dirty="0">
                        <a:latin typeface="Comic Sans MS" panose="030F0702030302020204" pitchFamily="66" charset="0"/>
                      </a:endParaRPr>
                    </a:p>
                  </a:txBody>
                  <a:tcPr/>
                </a:tc>
                <a:tc>
                  <a:txBody>
                    <a:bodyPr/>
                    <a:lstStyle/>
                    <a:p>
                      <a:pPr algn="ctr"/>
                      <a:r>
                        <a:rPr lang="en-US" sz="1600" dirty="0" smtClean="0">
                          <a:latin typeface="Comic Sans MS" panose="030F0702030302020204" pitchFamily="66" charset="0"/>
                        </a:rPr>
                        <a:t>NotNull</a:t>
                      </a:r>
                      <a:endParaRPr lang="en-US" sz="16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latin typeface="Comic Sans MS" panose="030F0702030302020204" pitchFamily="66" charset="0"/>
                        </a:rPr>
                        <a:t>Is the Merchant CapStore </a:t>
                      </a:r>
                      <a:r>
                        <a:rPr lang="en-US" sz="1600" baseline="0" dirty="0" smtClean="0">
                          <a:latin typeface="Comic Sans MS" panose="030F0702030302020204" pitchFamily="66" charset="0"/>
                        </a:rPr>
                        <a:t>validated by admin or not</a:t>
                      </a:r>
                      <a:endParaRPr lang="en-US" sz="1600" dirty="0" smtClean="0">
                        <a:latin typeface="Comic Sans MS" panose="030F0702030302020204" pitchFamily="66" charset="0"/>
                      </a:endParaRPr>
                    </a:p>
                    <a:p>
                      <a:pPr algn="ctr"/>
                      <a:endParaRPr lang="en-US" sz="1600" dirty="0">
                        <a:latin typeface="Comic Sans MS" panose="030F0702030302020204" pitchFamily="66" charset="0"/>
                      </a:endParaRPr>
                    </a:p>
                  </a:txBody>
                  <a:tcPr/>
                </a:tc>
              </a:tr>
              <a:tr h="475184">
                <a:tc>
                  <a:txBody>
                    <a:bodyPr/>
                    <a:lstStyle/>
                    <a:p>
                      <a:pPr algn="ctr"/>
                      <a:r>
                        <a:rPr lang="en-US" sz="1600" dirty="0" smtClean="0">
                          <a:latin typeface="Comic Sans MS" panose="030F0702030302020204" pitchFamily="66" charset="0"/>
                        </a:rPr>
                        <a:t>lastLogin</a:t>
                      </a:r>
                      <a:endParaRPr lang="en-US" sz="1600" dirty="0">
                        <a:latin typeface="Comic Sans MS" panose="030F0702030302020204" pitchFamily="66" charset="0"/>
                      </a:endParaRPr>
                    </a:p>
                  </a:txBody>
                  <a:tcPr/>
                </a:tc>
                <a:tc>
                  <a:txBody>
                    <a:bodyPr/>
                    <a:lstStyle/>
                    <a:p>
                      <a:pPr algn="ctr"/>
                      <a:r>
                        <a:rPr lang="en-US" sz="1600" dirty="0" smtClean="0">
                          <a:latin typeface="Comic Sans MS" panose="030F0702030302020204" pitchFamily="66" charset="0"/>
                        </a:rPr>
                        <a:t>datetime</a:t>
                      </a:r>
                      <a:endParaRPr lang="en-US" sz="1600" dirty="0">
                        <a:latin typeface="Comic Sans MS" panose="030F0702030302020204" pitchFamily="66" charset="0"/>
                      </a:endParaRPr>
                    </a:p>
                  </a:txBody>
                  <a:tcPr/>
                </a:tc>
                <a:tc>
                  <a:txBody>
                    <a:bodyPr/>
                    <a:lstStyle/>
                    <a:p>
                      <a:pPr algn="ctr"/>
                      <a:r>
                        <a:rPr lang="en-US" sz="1600" dirty="0" smtClean="0">
                          <a:latin typeface="Comic Sans MS" panose="030F0702030302020204" pitchFamily="66" charset="0"/>
                        </a:rPr>
                        <a:t>NotNull</a:t>
                      </a:r>
                      <a:endParaRPr lang="en-US" sz="1600" dirty="0">
                        <a:latin typeface="Comic Sans MS" panose="030F0702030302020204" pitchFamily="66" charset="0"/>
                      </a:endParaRPr>
                    </a:p>
                  </a:txBody>
                  <a:tcPr/>
                </a:tc>
                <a:tc>
                  <a:txBody>
                    <a:bodyPr/>
                    <a:lstStyle/>
                    <a:p>
                      <a:pPr algn="ctr"/>
                      <a:endParaRPr lang="en-US" sz="1600" dirty="0">
                        <a:latin typeface="Comic Sans MS" panose="030F0702030302020204" pitchFamily="66" charset="0"/>
                      </a:endParaRPr>
                    </a:p>
                  </a:txBody>
                  <a:tcPr/>
                </a:tc>
              </a:tr>
            </a:tbl>
          </a:graphicData>
        </a:graphic>
      </p:graphicFrame>
    </p:spTree>
    <p:extLst>
      <p:ext uri="{BB962C8B-B14F-4D97-AF65-F5344CB8AC3E}">
        <p14:creationId xmlns:p14="http://schemas.microsoft.com/office/powerpoint/2010/main" val="400103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3810000" y="246726"/>
            <a:ext cx="4191000" cy="1066799"/>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lumMod val="95000"/>
                    <a:lumOff val="5000"/>
                  </a:schemeClr>
                </a:solidFill>
                <a:latin typeface="Comic Sans MS" panose="030F0702030302020204" pitchFamily="66" charset="0"/>
              </a:rPr>
              <a:t>Admin Table</a:t>
            </a:r>
            <a:endParaRPr lang="en-US" sz="4000" b="1" dirty="0">
              <a:solidFill>
                <a:schemeClr val="tx1">
                  <a:lumMod val="95000"/>
                  <a:lumOff val="5000"/>
                </a:schemeClr>
              </a:solidFill>
              <a:latin typeface="Comic Sans MS" panose="030F0702030302020204" pitchFamily="66"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572784954"/>
              </p:ext>
            </p:extLst>
          </p:nvPr>
        </p:nvGraphicFramePr>
        <p:xfrm>
          <a:off x="609600" y="1905000"/>
          <a:ext cx="10820400" cy="4302204"/>
        </p:xfrm>
        <a:graphic>
          <a:graphicData uri="http://schemas.openxmlformats.org/drawingml/2006/table">
            <a:tbl>
              <a:tblPr firstRow="1" bandRow="1">
                <a:tableStyleId>{5C22544A-7EE6-4342-B048-85BDC9FD1C3A}</a:tableStyleId>
              </a:tblPr>
              <a:tblGrid>
                <a:gridCol w="2705100"/>
                <a:gridCol w="2705100"/>
                <a:gridCol w="2705100"/>
                <a:gridCol w="2705100"/>
              </a:tblGrid>
              <a:tr h="914399">
                <a:tc>
                  <a:txBody>
                    <a:bodyPr/>
                    <a:lstStyle/>
                    <a:p>
                      <a:pPr algn="ctr">
                        <a:lnSpc>
                          <a:spcPct val="150000"/>
                        </a:lnSpc>
                      </a:pPr>
                      <a:r>
                        <a:rPr lang="en-US" sz="1600" dirty="0" smtClean="0">
                          <a:latin typeface="Comic Sans MS" panose="030F0702030302020204" pitchFamily="66" charset="0"/>
                        </a:rPr>
                        <a:t>Column Name</a:t>
                      </a:r>
                      <a:endParaRPr lang="en-US" sz="1600" dirty="0">
                        <a:latin typeface="Comic Sans MS" panose="030F0702030302020204" pitchFamily="66" charset="0"/>
                      </a:endParaRPr>
                    </a:p>
                  </a:txBody>
                  <a:tcPr/>
                </a:tc>
                <a:tc>
                  <a:txBody>
                    <a:bodyPr/>
                    <a:lstStyle/>
                    <a:p>
                      <a:pPr algn="ctr">
                        <a:lnSpc>
                          <a:spcPct val="150000"/>
                        </a:lnSpc>
                      </a:pPr>
                      <a:r>
                        <a:rPr lang="en-US" sz="1600" dirty="0" smtClean="0">
                          <a:latin typeface="Comic Sans MS" panose="030F0702030302020204" pitchFamily="66" charset="0"/>
                        </a:rPr>
                        <a:t>Data type</a:t>
                      </a:r>
                      <a:endParaRPr lang="en-US" sz="16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600" dirty="0" smtClean="0">
                          <a:latin typeface="Comic Sans MS" panose="030F0702030302020204" pitchFamily="66" charset="0"/>
                        </a:rPr>
                        <a:t>Constraint </a:t>
                      </a:r>
                    </a:p>
                  </a:txBody>
                  <a:tcPr/>
                </a:tc>
                <a:tc>
                  <a:txBody>
                    <a:bodyPr/>
                    <a:lstStyle/>
                    <a:p>
                      <a:pPr algn="ctr">
                        <a:lnSpc>
                          <a:spcPct val="150000"/>
                        </a:lnSpc>
                      </a:pPr>
                      <a:r>
                        <a:rPr lang="en-US" sz="1600" dirty="0" smtClean="0">
                          <a:latin typeface="Comic Sans MS" panose="030F0702030302020204" pitchFamily="66" charset="0"/>
                        </a:rPr>
                        <a:t>Description</a:t>
                      </a:r>
                      <a:endParaRPr lang="en-US" sz="1600" dirty="0">
                        <a:latin typeface="Comic Sans MS" panose="030F0702030302020204" pitchFamily="66" charset="0"/>
                      </a:endParaRPr>
                    </a:p>
                  </a:txBody>
                  <a:tcPr/>
                </a:tc>
              </a:tr>
              <a:tr h="934996">
                <a:tc>
                  <a:txBody>
                    <a:bodyPr/>
                    <a:lstStyle/>
                    <a:p>
                      <a:pPr algn="ctr">
                        <a:lnSpc>
                          <a:spcPct val="150000"/>
                        </a:lnSpc>
                      </a:pPr>
                      <a:r>
                        <a:rPr lang="en-US" sz="1600" dirty="0" smtClean="0">
                          <a:latin typeface="Comic Sans MS" panose="030F0702030302020204" pitchFamily="66" charset="0"/>
                        </a:rPr>
                        <a:t>adminId</a:t>
                      </a:r>
                      <a:endParaRPr lang="en-US" sz="1600" dirty="0">
                        <a:latin typeface="Comic Sans MS" panose="030F0702030302020204" pitchFamily="66" charset="0"/>
                      </a:endParaRPr>
                    </a:p>
                  </a:txBody>
                  <a:tcPr/>
                </a:tc>
                <a:tc>
                  <a:txBody>
                    <a:bodyPr/>
                    <a:lstStyle/>
                    <a:p>
                      <a:pPr algn="ctr">
                        <a:lnSpc>
                          <a:spcPct val="150000"/>
                        </a:lnSpc>
                      </a:pPr>
                      <a:r>
                        <a:rPr lang="en-US" sz="1600" dirty="0" smtClean="0">
                          <a:latin typeface="Comic Sans MS" panose="030F0702030302020204" pitchFamily="66" charset="0"/>
                        </a:rPr>
                        <a:t> int</a:t>
                      </a:r>
                      <a:r>
                        <a:rPr lang="en-US" sz="1600" baseline="0" dirty="0" smtClean="0">
                          <a:latin typeface="Comic Sans MS" panose="030F0702030302020204" pitchFamily="66" charset="0"/>
                        </a:rPr>
                        <a:t> </a:t>
                      </a:r>
                      <a:endParaRPr lang="en-US" sz="1600" dirty="0">
                        <a:latin typeface="Comic Sans MS" panose="030F0702030302020204" pitchFamily="66" charset="0"/>
                      </a:endParaRPr>
                    </a:p>
                  </a:txBody>
                  <a:tcPr/>
                </a:tc>
                <a:tc>
                  <a:txBody>
                    <a:bodyPr/>
                    <a:lstStyle/>
                    <a:p>
                      <a:pPr algn="ctr">
                        <a:lnSpc>
                          <a:spcPct val="150000"/>
                        </a:lnSpc>
                      </a:pPr>
                      <a:r>
                        <a:rPr lang="en-US" sz="1600" dirty="0" smtClean="0">
                          <a:latin typeface="Comic Sans MS" panose="030F0702030302020204" pitchFamily="66" charset="0"/>
                        </a:rPr>
                        <a:t>Primary</a:t>
                      </a:r>
                      <a:r>
                        <a:rPr lang="en-US" sz="1600" baseline="0" dirty="0" smtClean="0">
                          <a:latin typeface="Comic Sans MS" panose="030F0702030302020204" pitchFamily="66" charset="0"/>
                        </a:rPr>
                        <a:t> key </a:t>
                      </a:r>
                    </a:p>
                    <a:p>
                      <a:pPr algn="ctr">
                        <a:lnSpc>
                          <a:spcPct val="150000"/>
                        </a:lnSpc>
                      </a:pPr>
                      <a:r>
                        <a:rPr lang="en-US" sz="1600" baseline="0" dirty="0" smtClean="0">
                          <a:latin typeface="Comic Sans MS" panose="030F0702030302020204" pitchFamily="66" charset="0"/>
                        </a:rPr>
                        <a:t>Auto Generated</a:t>
                      </a:r>
                      <a:endParaRPr lang="en-US" sz="1600" dirty="0">
                        <a:latin typeface="Comic Sans MS" panose="030F0702030302020204" pitchFamily="66" charset="0"/>
                      </a:endParaRPr>
                    </a:p>
                  </a:txBody>
                  <a:tcPr/>
                </a:tc>
                <a:tc>
                  <a:txBody>
                    <a:bodyPr/>
                    <a:lstStyle/>
                    <a:p>
                      <a:pPr algn="ctr">
                        <a:lnSpc>
                          <a:spcPct val="150000"/>
                        </a:lnSpc>
                      </a:pPr>
                      <a:r>
                        <a:rPr lang="en-US" sz="1600" dirty="0" smtClean="0">
                          <a:latin typeface="Comic Sans MS" panose="030F0702030302020204" pitchFamily="66" charset="0"/>
                        </a:rPr>
                        <a:t>Used for</a:t>
                      </a:r>
                      <a:r>
                        <a:rPr lang="en-US" sz="1600" baseline="0" dirty="0" smtClean="0">
                          <a:latin typeface="Comic Sans MS" panose="030F0702030302020204" pitchFamily="66" charset="0"/>
                        </a:rPr>
                        <a:t> unique identification</a:t>
                      </a:r>
                      <a:endParaRPr lang="en-US" sz="1600" dirty="0">
                        <a:latin typeface="Comic Sans MS" panose="030F0702030302020204" pitchFamily="66" charset="0"/>
                      </a:endParaRPr>
                    </a:p>
                  </a:txBody>
                  <a:tcPr/>
                </a:tc>
              </a:tr>
              <a:tr h="817603">
                <a:tc>
                  <a:txBody>
                    <a:bodyPr/>
                    <a:lstStyle/>
                    <a:p>
                      <a:pPr algn="ctr">
                        <a:lnSpc>
                          <a:spcPct val="150000"/>
                        </a:lnSpc>
                      </a:pPr>
                      <a:r>
                        <a:rPr lang="en-US" sz="1600" dirty="0" smtClean="0">
                          <a:latin typeface="Comic Sans MS" panose="030F0702030302020204" pitchFamily="66" charset="0"/>
                        </a:rPr>
                        <a:t>adminName</a:t>
                      </a:r>
                      <a:endParaRPr lang="en-US" sz="1600" dirty="0">
                        <a:latin typeface="Comic Sans MS" panose="030F0702030302020204" pitchFamily="66" charset="0"/>
                      </a:endParaRPr>
                    </a:p>
                  </a:txBody>
                  <a:tcPr/>
                </a:tc>
                <a:tc>
                  <a:txBody>
                    <a:bodyPr/>
                    <a:lstStyle/>
                    <a:p>
                      <a:pPr algn="ctr">
                        <a:lnSpc>
                          <a:spcPct val="150000"/>
                        </a:lnSpc>
                      </a:pPr>
                      <a:r>
                        <a:rPr lang="en-US" sz="1600" dirty="0" smtClean="0">
                          <a:latin typeface="Comic Sans MS" panose="030F0702030302020204" pitchFamily="66" charset="0"/>
                        </a:rPr>
                        <a:t>varchar</a:t>
                      </a:r>
                      <a:endParaRPr lang="en-US" sz="1600" dirty="0">
                        <a:latin typeface="Comic Sans MS" panose="030F0702030302020204" pitchFamily="66" charset="0"/>
                      </a:endParaRPr>
                    </a:p>
                  </a:txBody>
                  <a:tcPr/>
                </a:tc>
                <a:tc>
                  <a:txBody>
                    <a:bodyPr/>
                    <a:lstStyle/>
                    <a:p>
                      <a:pPr algn="ctr">
                        <a:lnSpc>
                          <a:spcPct val="150000"/>
                        </a:lnSpc>
                      </a:pPr>
                      <a:r>
                        <a:rPr lang="en-US" sz="1600" dirty="0" smtClean="0">
                          <a:latin typeface="Comic Sans MS" panose="030F0702030302020204" pitchFamily="66" charset="0"/>
                        </a:rPr>
                        <a:t> NotNull</a:t>
                      </a:r>
                      <a:endParaRPr lang="en-US" sz="1600" dirty="0">
                        <a:latin typeface="Comic Sans MS" panose="030F0702030302020204" pitchFamily="66" charset="0"/>
                      </a:endParaRPr>
                    </a:p>
                  </a:txBody>
                  <a:tcPr/>
                </a:tc>
                <a:tc>
                  <a:txBody>
                    <a:bodyPr/>
                    <a:lstStyle/>
                    <a:p>
                      <a:pPr algn="ctr">
                        <a:lnSpc>
                          <a:spcPct val="150000"/>
                        </a:lnSpc>
                      </a:pPr>
                      <a:endParaRPr lang="en-US" sz="1600" dirty="0">
                        <a:latin typeface="Comic Sans MS" panose="030F0702030302020204" pitchFamily="66" charset="0"/>
                      </a:endParaRPr>
                    </a:p>
                  </a:txBody>
                  <a:tcPr/>
                </a:tc>
              </a:tr>
              <a:tr h="817603">
                <a:tc>
                  <a:txBody>
                    <a:bodyPr/>
                    <a:lstStyle/>
                    <a:p>
                      <a:pPr algn="ctr">
                        <a:lnSpc>
                          <a:spcPct val="150000"/>
                        </a:lnSpc>
                      </a:pPr>
                      <a:r>
                        <a:rPr lang="en-US" sz="1600" dirty="0" smtClean="0">
                          <a:latin typeface="Comic Sans MS" panose="030F0702030302020204" pitchFamily="66" charset="0"/>
                        </a:rPr>
                        <a:t>password</a:t>
                      </a:r>
                      <a:endParaRPr lang="en-US" sz="1600" dirty="0">
                        <a:latin typeface="Comic Sans MS" panose="030F0702030302020204" pitchFamily="66" charset="0"/>
                      </a:endParaRPr>
                    </a:p>
                  </a:txBody>
                  <a:tcPr/>
                </a:tc>
                <a:tc>
                  <a:txBody>
                    <a:bodyPr/>
                    <a:lstStyle/>
                    <a:p>
                      <a:pPr algn="ctr">
                        <a:lnSpc>
                          <a:spcPct val="150000"/>
                        </a:lnSpc>
                      </a:pPr>
                      <a:r>
                        <a:rPr lang="en-US" sz="1600" dirty="0" smtClean="0">
                          <a:latin typeface="Comic Sans MS" panose="030F0702030302020204" pitchFamily="66" charset="0"/>
                        </a:rPr>
                        <a:t>varchar</a:t>
                      </a:r>
                      <a:endParaRPr lang="en-US" sz="1600" dirty="0">
                        <a:latin typeface="Comic Sans MS" panose="030F0702030302020204" pitchFamily="66" charset="0"/>
                      </a:endParaRPr>
                    </a:p>
                  </a:txBody>
                  <a:tcPr/>
                </a:tc>
                <a:tc>
                  <a:txBody>
                    <a:bodyPr/>
                    <a:lstStyle/>
                    <a:p>
                      <a:pPr algn="ctr">
                        <a:lnSpc>
                          <a:spcPct val="150000"/>
                        </a:lnSpc>
                      </a:pPr>
                      <a:r>
                        <a:rPr lang="en-US" sz="1600" dirty="0" smtClean="0">
                          <a:latin typeface="Comic Sans MS" panose="030F0702030302020204" pitchFamily="66" charset="0"/>
                        </a:rPr>
                        <a:t>NotNull</a:t>
                      </a:r>
                      <a:endParaRPr lang="en-US" sz="1600" dirty="0">
                        <a:latin typeface="Comic Sans MS" panose="030F0702030302020204" pitchFamily="66" charset="0"/>
                      </a:endParaRPr>
                    </a:p>
                  </a:txBody>
                  <a:tcPr/>
                </a:tc>
                <a:tc>
                  <a:txBody>
                    <a:bodyPr/>
                    <a:lstStyle/>
                    <a:p>
                      <a:pPr algn="ctr">
                        <a:lnSpc>
                          <a:spcPct val="150000"/>
                        </a:lnSpc>
                      </a:pPr>
                      <a:endParaRPr lang="en-US" sz="1600" dirty="0">
                        <a:latin typeface="Comic Sans MS" panose="030F0702030302020204" pitchFamily="66" charset="0"/>
                      </a:endParaRPr>
                    </a:p>
                  </a:txBody>
                  <a:tcPr/>
                </a:tc>
              </a:tr>
              <a:tr h="817603">
                <a:tc>
                  <a:txBody>
                    <a:bodyPr/>
                    <a:lstStyle/>
                    <a:p>
                      <a:pPr algn="ctr">
                        <a:lnSpc>
                          <a:spcPct val="150000"/>
                        </a:lnSpc>
                      </a:pPr>
                      <a:r>
                        <a:rPr lang="en-US" sz="1600" dirty="0" smtClean="0">
                          <a:latin typeface="Comic Sans MS" panose="030F0702030302020204" pitchFamily="66" charset="0"/>
                        </a:rPr>
                        <a:t>lastLogin</a:t>
                      </a:r>
                      <a:endParaRPr lang="en-US" sz="1600" dirty="0">
                        <a:latin typeface="Comic Sans MS" panose="030F0702030302020204" pitchFamily="66" charset="0"/>
                      </a:endParaRPr>
                    </a:p>
                  </a:txBody>
                  <a:tcPr/>
                </a:tc>
                <a:tc>
                  <a:txBody>
                    <a:bodyPr/>
                    <a:lstStyle/>
                    <a:p>
                      <a:pPr algn="ctr">
                        <a:lnSpc>
                          <a:spcPct val="150000"/>
                        </a:lnSpc>
                      </a:pPr>
                      <a:r>
                        <a:rPr lang="en-US" sz="1600" dirty="0" smtClean="0">
                          <a:latin typeface="Comic Sans MS" panose="030F0702030302020204" pitchFamily="66" charset="0"/>
                        </a:rPr>
                        <a:t>datetime</a:t>
                      </a:r>
                      <a:endParaRPr lang="en-US" sz="1600" dirty="0">
                        <a:latin typeface="Comic Sans MS" panose="030F0702030302020204" pitchFamily="66" charset="0"/>
                      </a:endParaRPr>
                    </a:p>
                  </a:txBody>
                  <a:tcPr/>
                </a:tc>
                <a:tc>
                  <a:txBody>
                    <a:bodyPr/>
                    <a:lstStyle/>
                    <a:p>
                      <a:pPr algn="ctr">
                        <a:lnSpc>
                          <a:spcPct val="150000"/>
                        </a:lnSpc>
                      </a:pPr>
                      <a:r>
                        <a:rPr lang="en-US" sz="1600" dirty="0" smtClean="0">
                          <a:latin typeface="Comic Sans MS" panose="030F0702030302020204" pitchFamily="66" charset="0"/>
                        </a:rPr>
                        <a:t>NotNull</a:t>
                      </a:r>
                      <a:endParaRPr lang="en-US" sz="1600" dirty="0">
                        <a:latin typeface="Comic Sans MS" panose="030F0702030302020204" pitchFamily="66" charset="0"/>
                      </a:endParaRPr>
                    </a:p>
                  </a:txBody>
                  <a:tcPr/>
                </a:tc>
                <a:tc>
                  <a:txBody>
                    <a:bodyPr/>
                    <a:lstStyle/>
                    <a:p>
                      <a:pPr algn="ctr">
                        <a:lnSpc>
                          <a:spcPct val="150000"/>
                        </a:lnSpc>
                      </a:pPr>
                      <a:endParaRPr lang="en-US" sz="1600" dirty="0">
                        <a:latin typeface="Comic Sans MS" panose="030F0702030302020204" pitchFamily="66" charset="0"/>
                      </a:endParaRPr>
                    </a:p>
                  </a:txBody>
                  <a:tcPr/>
                </a:tc>
              </a:tr>
            </a:tbl>
          </a:graphicData>
        </a:graphic>
      </p:graphicFrame>
    </p:spTree>
    <p:extLst>
      <p:ext uri="{BB962C8B-B14F-4D97-AF65-F5344CB8AC3E}">
        <p14:creationId xmlns:p14="http://schemas.microsoft.com/office/powerpoint/2010/main" val="309177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038600" y="304800"/>
            <a:ext cx="3962399" cy="1186070"/>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lumMod val="95000"/>
                    <a:lumOff val="5000"/>
                  </a:schemeClr>
                </a:solidFill>
                <a:latin typeface="Comic Sans MS" panose="030F0702030302020204" pitchFamily="66" charset="0"/>
              </a:rPr>
              <a:t>Address Table</a:t>
            </a:r>
            <a:endParaRPr lang="en-US" sz="4000" b="1" dirty="0">
              <a:solidFill>
                <a:schemeClr val="tx1">
                  <a:lumMod val="95000"/>
                  <a:lumOff val="5000"/>
                </a:schemeClr>
              </a:solidFill>
              <a:latin typeface="Comic Sans MS" panose="030F0702030302020204" pitchFamily="66"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119174681"/>
              </p:ext>
            </p:extLst>
          </p:nvPr>
        </p:nvGraphicFramePr>
        <p:xfrm>
          <a:off x="1943098" y="2209800"/>
          <a:ext cx="8153401" cy="3532939"/>
        </p:xfrm>
        <a:graphic>
          <a:graphicData uri="http://schemas.openxmlformats.org/drawingml/2006/table">
            <a:tbl>
              <a:tblPr firstRow="1" bandRow="1">
                <a:tableStyleId>{5C22544A-7EE6-4342-B048-85BDC9FD1C3A}</a:tableStyleId>
              </a:tblPr>
              <a:tblGrid>
                <a:gridCol w="3632630"/>
                <a:gridCol w="1600208"/>
                <a:gridCol w="2920563"/>
              </a:tblGrid>
              <a:tr h="390204">
                <a:tc>
                  <a:txBody>
                    <a:bodyPr/>
                    <a:lstStyle/>
                    <a:p>
                      <a:pPr algn="ctr"/>
                      <a:r>
                        <a:rPr lang="en-US" sz="1400" dirty="0" smtClean="0">
                          <a:latin typeface="Comic Sans MS" panose="030F0702030302020204" pitchFamily="66" charset="0"/>
                        </a:rPr>
                        <a:t>Column 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Data type</a:t>
                      </a:r>
                      <a:endParaRPr lang="en-US" sz="14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Comic Sans MS" panose="030F0702030302020204" pitchFamily="66" charset="0"/>
                        </a:rPr>
                        <a:t>Constraint </a:t>
                      </a:r>
                    </a:p>
                  </a:txBody>
                  <a:tcPr/>
                </a:tc>
              </a:tr>
              <a:tr h="503026">
                <a:tc>
                  <a:txBody>
                    <a:bodyPr/>
                    <a:lstStyle/>
                    <a:p>
                      <a:pPr algn="ctr"/>
                      <a:r>
                        <a:rPr lang="en-US" sz="1400" dirty="0" smtClean="0">
                          <a:latin typeface="Comic Sans MS" panose="030F0702030302020204" pitchFamily="66" charset="0"/>
                        </a:rPr>
                        <a:t>addressId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 int</a:t>
                      </a:r>
                      <a:r>
                        <a:rPr lang="en-US" sz="1400" baseline="0" dirty="0" smtClean="0">
                          <a:latin typeface="Comic Sans MS" panose="030F0702030302020204" pitchFamily="66" charset="0"/>
                        </a:rPr>
                        <a:t> </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Primary</a:t>
                      </a:r>
                      <a:r>
                        <a:rPr lang="en-US" sz="1400" baseline="0" dirty="0" smtClean="0">
                          <a:latin typeface="Comic Sans MS" panose="030F0702030302020204" pitchFamily="66" charset="0"/>
                        </a:rPr>
                        <a:t> key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smtClean="0">
                          <a:latin typeface="Comic Sans MS" panose="030F0702030302020204" pitchFamily="66" charset="0"/>
                        </a:rPr>
                        <a:t>Auto Generated </a:t>
                      </a:r>
                      <a:r>
                        <a:rPr lang="en-US" sz="1400" dirty="0" smtClean="0">
                          <a:latin typeface="Comic Sans MS" panose="030F0702030302020204" pitchFamily="66" charset="0"/>
                        </a:rPr>
                        <a:t> NotNull</a:t>
                      </a:r>
                    </a:p>
                  </a:txBody>
                  <a:tcPr/>
                </a:tc>
              </a:tr>
              <a:tr h="295897">
                <a:tc>
                  <a:txBody>
                    <a:bodyPr/>
                    <a:lstStyle/>
                    <a:p>
                      <a:pPr algn="ctr"/>
                      <a:r>
                        <a:rPr lang="en-US" sz="1400" dirty="0" smtClean="0">
                          <a:latin typeface="Comic Sans MS" panose="030F0702030302020204" pitchFamily="66" charset="0"/>
                        </a:rPr>
                        <a:t>city</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 NotNull</a:t>
                      </a:r>
                      <a:endParaRPr lang="en-US" sz="1400" dirty="0">
                        <a:latin typeface="Comic Sans MS" panose="030F0702030302020204" pitchFamily="66" charset="0"/>
                      </a:endParaRPr>
                    </a:p>
                  </a:txBody>
                  <a:tcPr/>
                </a:tc>
              </a:tr>
              <a:tr h="334461">
                <a:tc>
                  <a:txBody>
                    <a:bodyPr/>
                    <a:lstStyle/>
                    <a:p>
                      <a:pPr algn="ctr"/>
                      <a:r>
                        <a:rPr lang="en-US" sz="1400" dirty="0" smtClean="0">
                          <a:latin typeface="Comic Sans MS" panose="030F0702030302020204" pitchFamily="66" charset="0"/>
                        </a:rPr>
                        <a:t>country</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datetime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r>
              <a:tr h="387784">
                <a:tc>
                  <a:txBody>
                    <a:bodyPr/>
                    <a:lstStyle/>
                    <a:p>
                      <a:pPr algn="ctr"/>
                      <a:r>
                        <a:rPr lang="en-US" sz="1400" dirty="0" smtClean="0">
                          <a:latin typeface="Comic Sans MS" panose="030F0702030302020204" pitchFamily="66" charset="0"/>
                        </a:rPr>
                        <a:t>state</a:t>
                      </a: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unique</a:t>
                      </a:r>
                      <a:endParaRPr lang="en-US" sz="1400" dirty="0">
                        <a:latin typeface="Comic Sans MS" panose="030F0702030302020204" pitchFamily="66" charset="0"/>
                      </a:endParaRPr>
                    </a:p>
                  </a:txBody>
                  <a:tcPr/>
                </a:tc>
              </a:tr>
              <a:tr h="295897">
                <a:tc>
                  <a:txBody>
                    <a:bodyPr/>
                    <a:lstStyle/>
                    <a:p>
                      <a:pPr algn="ctr"/>
                      <a:r>
                        <a:rPr lang="en-US" sz="1400" dirty="0" smtClean="0">
                          <a:latin typeface="Comic Sans MS" panose="030F0702030302020204" pitchFamily="66" charset="0"/>
                        </a:rPr>
                        <a:t>streetNumber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datetime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r>
              <a:tr h="295897">
                <a:tc>
                  <a:txBody>
                    <a:bodyPr/>
                    <a:lstStyle/>
                    <a:p>
                      <a:pPr algn="ctr"/>
                      <a:r>
                        <a:rPr lang="en-US" sz="1400" dirty="0" smtClean="0">
                          <a:latin typeface="Comic Sans MS" panose="030F0702030302020204" pitchFamily="66" charset="0"/>
                        </a:rPr>
                        <a:t>zipcode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int</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r>
              <a:tr h="295897">
                <a:tc>
                  <a:txBody>
                    <a:bodyPr/>
                    <a:lstStyle/>
                    <a:p>
                      <a:pPr algn="ctr"/>
                      <a:r>
                        <a:rPr lang="en-US" sz="1400" dirty="0" smtClean="0">
                          <a:latin typeface="Comic Sans MS" panose="030F0702030302020204" pitchFamily="66" charset="0"/>
                        </a:rPr>
                        <a:t>customerId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double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a:t>
                      </a:r>
                      <a:r>
                        <a:rPr lang="en-US" sz="1400" baseline="0" dirty="0" smtClean="0">
                          <a:latin typeface="Comic Sans MS" panose="030F0702030302020204" pitchFamily="66" charset="0"/>
                        </a:rPr>
                        <a:t>Null</a:t>
                      </a:r>
                      <a:endParaRPr lang="en-US" sz="1400" dirty="0">
                        <a:latin typeface="Comic Sans MS" panose="030F0702030302020204" pitchFamily="66" charset="0"/>
                      </a:endParaRPr>
                    </a:p>
                  </a:txBody>
                  <a:tcPr/>
                </a:tc>
              </a:tr>
              <a:tr h="378330">
                <a:tc>
                  <a:txBody>
                    <a:bodyPr/>
                    <a:lstStyle/>
                    <a:p>
                      <a:pPr algn="ctr"/>
                      <a:r>
                        <a:rPr lang="en-US" sz="1400" dirty="0" smtClean="0">
                          <a:latin typeface="Comic Sans MS" panose="030F0702030302020204" pitchFamily="66" charset="0"/>
                        </a:rPr>
                        <a:t>merchantId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r>
              <a:tr h="292304">
                <a:tc>
                  <a:txBody>
                    <a:bodyPr/>
                    <a:lstStyle/>
                    <a:p>
                      <a:pPr algn="ctr"/>
                      <a:r>
                        <a:rPr lang="en-US" sz="1400" dirty="0" smtClean="0">
                          <a:latin typeface="Comic Sans MS" panose="030F0702030302020204" pitchFamily="66" charset="0"/>
                        </a:rPr>
                        <a:t>shippingId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int</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r>
            </a:tbl>
          </a:graphicData>
        </a:graphic>
      </p:graphicFrame>
    </p:spTree>
    <p:extLst>
      <p:ext uri="{BB962C8B-B14F-4D97-AF65-F5344CB8AC3E}">
        <p14:creationId xmlns:p14="http://schemas.microsoft.com/office/powerpoint/2010/main" val="373468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34"/>
          </p:nvPr>
        </p:nvSpPr>
        <p:spPr>
          <a:xfrm>
            <a:off x="304800" y="2667000"/>
            <a:ext cx="4855096" cy="99060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
        <p:nvSpPr>
          <p:cNvPr id="3" name="TextBox 2"/>
          <p:cNvSpPr txBox="1"/>
          <p:nvPr/>
        </p:nvSpPr>
        <p:spPr>
          <a:xfrm>
            <a:off x="533400" y="1371600"/>
            <a:ext cx="5638800" cy="1107996"/>
          </a:xfrm>
          <a:prstGeom prst="rect">
            <a:avLst/>
          </a:prstGeom>
          <a:noFill/>
        </p:spPr>
        <p:txBody>
          <a:bodyPr wrap="square" rtlCol="0">
            <a:spAutoFit/>
          </a:bodyPr>
          <a:lstStyle/>
          <a:p>
            <a:r>
              <a:rPr lang="en-US" sz="6600" dirty="0" smtClean="0">
                <a:solidFill>
                  <a:schemeClr val="accent4"/>
                </a:solidFill>
                <a:latin typeface="Comic Sans MS" panose="030F0702030302020204" pitchFamily="66" charset="0"/>
              </a:rPr>
              <a:t>Screenshots</a:t>
            </a:r>
            <a:endParaRPr lang="en-US" sz="6600" dirty="0">
              <a:solidFill>
                <a:schemeClr val="accent4"/>
              </a:solidFill>
              <a:latin typeface="Comic Sans MS" panose="030F0702030302020204" pitchFamily="66" charset="0"/>
            </a:endParaRPr>
          </a:p>
        </p:txBody>
      </p:sp>
    </p:spTree>
    <p:extLst>
      <p:ext uri="{BB962C8B-B14F-4D97-AF65-F5344CB8AC3E}">
        <p14:creationId xmlns:p14="http://schemas.microsoft.com/office/powerpoint/2010/main" val="25995644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1" y="838200"/>
            <a:ext cx="7924800" cy="523220"/>
          </a:xfrm>
          <a:prstGeom prst="rect">
            <a:avLst/>
          </a:prstGeom>
          <a:noFill/>
        </p:spPr>
        <p:txBody>
          <a:bodyPr wrap="square" rtlCol="0">
            <a:spAutoFit/>
          </a:bodyPr>
          <a:lstStyle/>
          <a:p>
            <a:pPr algn="ctr"/>
            <a:r>
              <a:rPr lang="en-US" sz="2800" b="1" u="sng" dirty="0" smtClean="0">
                <a:solidFill>
                  <a:schemeClr val="accent1">
                    <a:lumMod val="60000"/>
                    <a:lumOff val="40000"/>
                  </a:schemeClr>
                </a:solidFill>
                <a:latin typeface="Comic Sans MS" panose="030F0702030302020204" pitchFamily="66" charset="0"/>
              </a:rPr>
              <a:t>Logo Designing</a:t>
            </a:r>
            <a:endParaRPr lang="en-US" sz="2800" b="1" u="sng" dirty="0">
              <a:solidFill>
                <a:schemeClr val="accent1">
                  <a:lumMod val="60000"/>
                  <a:lumOff val="40000"/>
                </a:schemeClr>
              </a:solidFill>
              <a:latin typeface="Comic Sans MS" panose="030F0702030302020204" pitchFamily="66"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1" y="2667000"/>
            <a:ext cx="5181600" cy="1828800"/>
          </a:xfrm>
          <a:prstGeom prst="rect">
            <a:avLst/>
          </a:prstGeom>
        </p:spPr>
      </p:pic>
    </p:spTree>
    <p:extLst>
      <p:ext uri="{BB962C8B-B14F-4D97-AF65-F5344CB8AC3E}">
        <p14:creationId xmlns:p14="http://schemas.microsoft.com/office/powerpoint/2010/main" val="20581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33600" y="2584277"/>
            <a:ext cx="7924800" cy="523220"/>
          </a:xfrm>
          <a:prstGeom prst="rect">
            <a:avLst/>
          </a:prstGeom>
          <a:noFill/>
        </p:spPr>
        <p:txBody>
          <a:bodyPr wrap="square" rtlCol="0">
            <a:spAutoFit/>
          </a:bodyPr>
          <a:lstStyle/>
          <a:p>
            <a:pPr algn="ctr"/>
            <a:r>
              <a:rPr lang="en-US" sz="2800" b="1" u="sng" dirty="0" smtClean="0">
                <a:solidFill>
                  <a:schemeClr val="accent1">
                    <a:lumMod val="60000"/>
                    <a:lumOff val="40000"/>
                  </a:schemeClr>
                </a:solidFill>
                <a:latin typeface="Comic Sans MS" panose="030F0702030302020204" pitchFamily="66" charset="0"/>
              </a:rPr>
              <a:t>Header &amp; Footer</a:t>
            </a:r>
            <a:endParaRPr lang="en-US" sz="2800" b="1" u="sng" dirty="0">
              <a:solidFill>
                <a:schemeClr val="accent1">
                  <a:lumMod val="60000"/>
                  <a:lumOff val="40000"/>
                </a:schemeClr>
              </a:solidFill>
              <a:latin typeface="Comic Sans MS" panose="030F0702030302020204" pitchFamily="66"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78659"/>
            <a:ext cx="12192000" cy="317934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38200"/>
            <a:ext cx="12192000" cy="1174915"/>
          </a:xfrm>
          <a:prstGeom prst="rect">
            <a:avLst/>
          </a:prstGeom>
        </p:spPr>
      </p:pic>
    </p:spTree>
    <p:extLst>
      <p:ext uri="{BB962C8B-B14F-4D97-AF65-F5344CB8AC3E}">
        <p14:creationId xmlns:p14="http://schemas.microsoft.com/office/powerpoint/2010/main" val="298293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05000" y="228600"/>
            <a:ext cx="7924800" cy="523220"/>
          </a:xfrm>
          <a:prstGeom prst="rect">
            <a:avLst/>
          </a:prstGeom>
          <a:noFill/>
        </p:spPr>
        <p:txBody>
          <a:bodyPr wrap="square" rtlCol="0">
            <a:spAutoFit/>
          </a:bodyPr>
          <a:lstStyle/>
          <a:p>
            <a:pPr algn="ctr"/>
            <a:r>
              <a:rPr lang="en-US" sz="2800" b="1" u="sng" dirty="0" smtClean="0">
                <a:solidFill>
                  <a:schemeClr val="accent5">
                    <a:lumMod val="75000"/>
                  </a:schemeClr>
                </a:solidFill>
                <a:latin typeface="Comic Sans MS" panose="030F0702030302020204" pitchFamily="66" charset="0"/>
              </a:rPr>
              <a:t>Website Home Page</a:t>
            </a:r>
            <a:endParaRPr lang="en-US" sz="2800" b="1" u="sng" dirty="0">
              <a:solidFill>
                <a:schemeClr val="accent5">
                  <a:lumMod val="75000"/>
                </a:schemeClr>
              </a:solidFill>
              <a:latin typeface="Comic Sans MS" panose="030F0702030302020204" pitchFamily="66"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914400"/>
            <a:ext cx="10439400" cy="5865949"/>
          </a:xfrm>
          <a:prstGeom prst="rect">
            <a:avLst/>
          </a:prstGeom>
        </p:spPr>
      </p:pic>
    </p:spTree>
    <p:extLst>
      <p:ext uri="{BB962C8B-B14F-4D97-AF65-F5344CB8AC3E}">
        <p14:creationId xmlns:p14="http://schemas.microsoft.com/office/powerpoint/2010/main" val="356071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1905000" y="228600"/>
            <a:ext cx="7924800" cy="523220"/>
          </a:xfrm>
          <a:prstGeom prst="rect">
            <a:avLst/>
          </a:prstGeom>
          <a:noFill/>
        </p:spPr>
        <p:txBody>
          <a:bodyPr wrap="square" rtlCol="0">
            <a:spAutoFit/>
          </a:bodyPr>
          <a:lstStyle/>
          <a:p>
            <a:pPr algn="ctr"/>
            <a:r>
              <a:rPr lang="en-US" sz="2800" b="1" u="sng" dirty="0" smtClean="0">
                <a:solidFill>
                  <a:schemeClr val="accent5">
                    <a:lumMod val="75000"/>
                  </a:schemeClr>
                </a:solidFill>
                <a:latin typeface="Comic Sans MS" panose="030F0702030302020204" pitchFamily="66" charset="0"/>
              </a:rPr>
              <a:t>Sign Up</a:t>
            </a:r>
            <a:endParaRPr lang="en-US" sz="2800" b="1" u="sng" dirty="0">
              <a:solidFill>
                <a:schemeClr val="accent5">
                  <a:lumMod val="75000"/>
                </a:schemeClr>
              </a:solidFill>
              <a:latin typeface="Comic Sans MS" panose="030F0702030302020204" pitchFamily="66"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751820"/>
            <a:ext cx="10515600" cy="5908766"/>
          </a:xfrm>
          <a:prstGeom prst="rect">
            <a:avLst/>
          </a:prstGeom>
        </p:spPr>
      </p:pic>
    </p:spTree>
    <p:extLst>
      <p:ext uri="{BB962C8B-B14F-4D97-AF65-F5344CB8AC3E}">
        <p14:creationId xmlns:p14="http://schemas.microsoft.com/office/powerpoint/2010/main" val="3882649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85800"/>
            <a:ext cx="10472980" cy="5884817"/>
          </a:xfrm>
          <a:prstGeom prst="rect">
            <a:avLst/>
          </a:prstGeom>
        </p:spPr>
      </p:pic>
      <p:sp>
        <p:nvSpPr>
          <p:cNvPr id="8" name="TextBox 7"/>
          <p:cNvSpPr txBox="1"/>
          <p:nvPr/>
        </p:nvSpPr>
        <p:spPr>
          <a:xfrm>
            <a:off x="1905000" y="129450"/>
            <a:ext cx="7924800" cy="523220"/>
          </a:xfrm>
          <a:prstGeom prst="rect">
            <a:avLst/>
          </a:prstGeom>
          <a:noFill/>
        </p:spPr>
        <p:txBody>
          <a:bodyPr wrap="square" rtlCol="0">
            <a:spAutoFit/>
          </a:bodyPr>
          <a:lstStyle/>
          <a:p>
            <a:pPr algn="ctr"/>
            <a:r>
              <a:rPr lang="en-US" sz="2800" b="1" u="sng" dirty="0" smtClean="0">
                <a:solidFill>
                  <a:schemeClr val="accent5">
                    <a:lumMod val="75000"/>
                  </a:schemeClr>
                </a:solidFill>
                <a:latin typeface="Comic Sans MS" panose="030F0702030302020204" pitchFamily="66" charset="0"/>
              </a:rPr>
              <a:t>Sign Up Form</a:t>
            </a:r>
            <a:endParaRPr lang="en-US" sz="2800" b="1" u="sng" dirty="0">
              <a:solidFill>
                <a:schemeClr val="accent5">
                  <a:lumMod val="75000"/>
                </a:schemeClr>
              </a:solidFill>
              <a:latin typeface="Comic Sans MS" panose="030F0702030302020204" pitchFamily="66" charset="0"/>
            </a:endParaRPr>
          </a:p>
        </p:txBody>
      </p:sp>
    </p:spTree>
    <p:extLst>
      <p:ext uri="{BB962C8B-B14F-4D97-AF65-F5344CB8AC3E}">
        <p14:creationId xmlns:p14="http://schemas.microsoft.com/office/powerpoint/2010/main" val="19904727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762000"/>
            <a:ext cx="10439400" cy="5865949"/>
          </a:xfrm>
          <a:prstGeom prst="rect">
            <a:avLst/>
          </a:prstGeom>
        </p:spPr>
      </p:pic>
      <p:sp>
        <p:nvSpPr>
          <p:cNvPr id="4" name="TextBox 3"/>
          <p:cNvSpPr txBox="1"/>
          <p:nvPr/>
        </p:nvSpPr>
        <p:spPr>
          <a:xfrm>
            <a:off x="1905000" y="162580"/>
            <a:ext cx="7924800" cy="523220"/>
          </a:xfrm>
          <a:prstGeom prst="rect">
            <a:avLst/>
          </a:prstGeom>
          <a:noFill/>
        </p:spPr>
        <p:txBody>
          <a:bodyPr wrap="square" rtlCol="0">
            <a:spAutoFit/>
          </a:bodyPr>
          <a:lstStyle/>
          <a:p>
            <a:pPr algn="ctr"/>
            <a:r>
              <a:rPr lang="en-US" sz="2800" b="1" u="sng" dirty="0" smtClean="0">
                <a:solidFill>
                  <a:schemeClr val="accent5">
                    <a:lumMod val="75000"/>
                  </a:schemeClr>
                </a:solidFill>
                <a:latin typeface="Comic Sans MS" panose="030F0702030302020204" pitchFamily="66" charset="0"/>
              </a:rPr>
              <a:t>Login</a:t>
            </a:r>
            <a:endParaRPr lang="en-US" sz="2800" b="1" u="sng" dirty="0">
              <a:solidFill>
                <a:schemeClr val="accent5">
                  <a:lumMod val="75000"/>
                </a:schemeClr>
              </a:solidFill>
              <a:latin typeface="Comic Sans MS" panose="030F0702030302020204" pitchFamily="66" charset="0"/>
            </a:endParaRPr>
          </a:p>
        </p:txBody>
      </p:sp>
    </p:spTree>
    <p:extLst>
      <p:ext uri="{BB962C8B-B14F-4D97-AF65-F5344CB8AC3E}">
        <p14:creationId xmlns:p14="http://schemas.microsoft.com/office/powerpoint/2010/main" val="351737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xmlns="" id="{CDAD4CD6-0D42-4B53-A553-167F9F359564}"/>
              </a:ext>
            </a:extLst>
          </p:cNvPr>
          <p:cNvSpPr>
            <a:spLocks noGrp="1"/>
          </p:cNvSpPr>
          <p:nvPr>
            <p:ph type="body" sz="quarter" idx="10"/>
          </p:nvPr>
        </p:nvSpPr>
        <p:spPr/>
        <p:txBody>
          <a:bodyPr>
            <a:normAutofit/>
          </a:bodyPr>
          <a:lstStyle/>
          <a:p>
            <a:r>
              <a:rPr lang="en-US" sz="4400" b="1" dirty="0" smtClean="0">
                <a:latin typeface="Comic Sans MS" panose="030F0702030302020204" pitchFamily="66" charset="0"/>
                <a:cs typeface="Vrinda" panose="020B0502040204020203" pitchFamily="34" charset="0"/>
              </a:rPr>
              <a:t>FLP PROJECT 2018</a:t>
            </a:r>
            <a:endParaRPr lang="en-US" sz="4400" b="1" dirty="0">
              <a:latin typeface="Comic Sans MS" panose="030F0702030302020204" pitchFamily="66" charset="0"/>
              <a:cs typeface="Vrinda" panose="020B0502040204020203" pitchFamily="34" charset="0"/>
            </a:endParaRPr>
          </a:p>
        </p:txBody>
      </p:sp>
      <p:sp>
        <p:nvSpPr>
          <p:cNvPr id="6" name="Text Placeholder 5">
            <a:extLst>
              <a:ext uri="{FF2B5EF4-FFF2-40B4-BE49-F238E27FC236}">
                <a16:creationId xmlns:a16="http://schemas.microsoft.com/office/drawing/2014/main" xmlns="" id="{89B4E149-2582-4289-A77E-932BC6D661BF}"/>
              </a:ext>
            </a:extLst>
          </p:cNvPr>
          <p:cNvSpPr>
            <a:spLocks noGrp="1"/>
          </p:cNvSpPr>
          <p:nvPr>
            <p:ph type="body" sz="quarter" idx="11"/>
          </p:nvPr>
        </p:nvSpPr>
        <p:spPr>
          <a:xfrm>
            <a:off x="6408717" y="5237168"/>
            <a:ext cx="5401341" cy="1400319"/>
          </a:xfrm>
        </p:spPr>
        <p:txBody>
          <a:bodyPr>
            <a:normAutofit fontScale="25000" lnSpcReduction="20000"/>
          </a:bodyPr>
          <a:lstStyle/>
          <a:p>
            <a:pPr lvl="0"/>
            <a:r>
              <a:rPr lang="en-US" dirty="0"/>
              <a:t>	</a:t>
            </a:r>
            <a:r>
              <a:rPr lang="en-US" sz="5600" b="1" dirty="0">
                <a:latin typeface="Comic Sans MS" panose="030F0702030302020204" pitchFamily="66" charset="0"/>
              </a:rPr>
              <a:t>Training Room 4</a:t>
            </a:r>
          </a:p>
          <a:p>
            <a:pPr lvl="0"/>
            <a:r>
              <a:rPr lang="en-US" sz="5600" b="1" dirty="0">
                <a:latin typeface="Comic Sans MS" panose="030F0702030302020204" pitchFamily="66" charset="0"/>
              </a:rPr>
              <a:t>	Capgemini </a:t>
            </a:r>
            <a:r>
              <a:rPr lang="en-US" sz="5600" b="1" dirty="0" smtClean="0">
                <a:latin typeface="Comic Sans MS" panose="030F0702030302020204" pitchFamily="66" charset="0"/>
              </a:rPr>
              <a:t>MIPL</a:t>
            </a:r>
          </a:p>
          <a:p>
            <a:pPr lvl="0"/>
            <a:r>
              <a:rPr lang="en-US" sz="5600" b="1" dirty="0" smtClean="0">
                <a:latin typeface="Comic Sans MS" panose="030F0702030302020204" pitchFamily="66" charset="0"/>
              </a:rPr>
              <a:t>	Chennai</a:t>
            </a:r>
          </a:p>
          <a:p>
            <a:pPr lvl="0"/>
            <a:r>
              <a:rPr lang="en-US" sz="5600" b="1" dirty="0" smtClean="0">
                <a:latin typeface="Comic Sans MS" panose="030F0702030302020204" pitchFamily="66" charset="0"/>
              </a:rPr>
              <a:t>21</a:t>
            </a:r>
            <a:r>
              <a:rPr lang="en-US" sz="5600" b="1" baseline="30000" dirty="0" smtClean="0">
                <a:latin typeface="Comic Sans MS" panose="030F0702030302020204" pitchFamily="66" charset="0"/>
              </a:rPr>
              <a:t>st</a:t>
            </a:r>
            <a:r>
              <a:rPr lang="en-US" sz="5600" b="1" dirty="0" smtClean="0">
                <a:latin typeface="Comic Sans MS" panose="030F0702030302020204" pitchFamily="66" charset="0"/>
              </a:rPr>
              <a:t> August 2018</a:t>
            </a:r>
            <a:endParaRPr lang="en-US" sz="5600" b="1" dirty="0">
              <a:latin typeface="Comic Sans MS" panose="030F0702030302020204" pitchFamily="66" charset="0"/>
            </a:endParaRPr>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81000"/>
            <a:ext cx="10584846" cy="5960776"/>
          </a:xfrm>
          <a:prstGeom prst="rect">
            <a:avLst/>
          </a:prstGeom>
        </p:spPr>
      </p:pic>
    </p:spTree>
    <p:extLst>
      <p:ext uri="{BB962C8B-B14F-4D97-AF65-F5344CB8AC3E}">
        <p14:creationId xmlns:p14="http://schemas.microsoft.com/office/powerpoint/2010/main" val="59456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35"/>
          </p:nvPr>
        </p:nvSpPr>
        <p:spPr>
          <a:xfrm>
            <a:off x="399023" y="2514600"/>
            <a:ext cx="6288008" cy="1465366"/>
          </a:xfrm>
        </p:spPr>
        <p:txBody>
          <a:bodyPr/>
          <a:lstStyle/>
          <a:p>
            <a:endParaRPr lang="en-US" sz="6000" dirty="0" smtClean="0">
              <a:solidFill>
                <a:srgbClr val="FF304C"/>
              </a:solidFill>
              <a:latin typeface="Comic Sans MS" panose="030F0702030302020204" pitchFamily="66" charset="0"/>
            </a:endParaRPr>
          </a:p>
          <a:p>
            <a:endParaRPr lang="en-US" sz="6000" dirty="0">
              <a:solidFill>
                <a:srgbClr val="FF304C"/>
              </a:solidFill>
              <a:latin typeface="Comic Sans MS" panose="030F0702030302020204" pitchFamily="66" charset="0"/>
            </a:endParaRPr>
          </a:p>
          <a:p>
            <a:endParaRPr lang="en-US" sz="6000" dirty="0" smtClean="0">
              <a:solidFill>
                <a:srgbClr val="FF304C"/>
              </a:solidFill>
              <a:latin typeface="Comic Sans MS" panose="030F0702030302020204" pitchFamily="66" charset="0"/>
            </a:endParaRPr>
          </a:p>
          <a:p>
            <a:r>
              <a:rPr lang="en-US" sz="6000" b="1" dirty="0" smtClean="0">
                <a:solidFill>
                  <a:srgbClr val="FF304C"/>
                </a:solidFill>
                <a:latin typeface="Comic Sans MS" panose="030F0702030302020204" pitchFamily="66" charset="0"/>
              </a:rPr>
              <a:t>Thank you</a:t>
            </a:r>
            <a:endParaRPr lang="en-US" sz="6000" b="1" dirty="0">
              <a:solidFill>
                <a:srgbClr val="FF304C"/>
              </a:solidFill>
              <a:latin typeface="Comic Sans MS" panose="030F0702030302020204" pitchFamily="66" charset="0"/>
            </a:endParaRPr>
          </a:p>
        </p:txBody>
      </p:sp>
      <p:sp>
        <p:nvSpPr>
          <p:cNvPr id="3" name="Text Placeholder 4"/>
          <p:cNvSpPr>
            <a:spLocks noGrp="1"/>
          </p:cNvSpPr>
          <p:nvPr>
            <p:ph type="body" sz="quarter" idx="35"/>
          </p:nvPr>
        </p:nvSpPr>
        <p:spPr>
          <a:xfrm>
            <a:off x="2895600" y="4648200"/>
            <a:ext cx="6288008" cy="1465366"/>
          </a:xfrm>
        </p:spPr>
        <p:txBody>
          <a:bodyPr/>
          <a:lstStyle/>
          <a:p>
            <a:endParaRPr lang="en-US" sz="6000" dirty="0" smtClean="0">
              <a:solidFill>
                <a:srgbClr val="FF304C"/>
              </a:solidFill>
              <a:latin typeface="Comic Sans MS" panose="030F0702030302020204" pitchFamily="66" charset="0"/>
            </a:endParaRPr>
          </a:p>
          <a:p>
            <a:r>
              <a:rPr lang="en-US" sz="2400" b="1" dirty="0" smtClean="0">
                <a:solidFill>
                  <a:srgbClr val="FF304C"/>
                </a:solidFill>
                <a:latin typeface="Comic Sans MS" panose="030F0702030302020204" pitchFamily="66" charset="0"/>
              </a:rPr>
              <a:t>-Deepanshu Joshi</a:t>
            </a:r>
          </a:p>
          <a:p>
            <a:r>
              <a:rPr lang="en-US" sz="2400" b="1" dirty="0">
                <a:solidFill>
                  <a:srgbClr val="FF304C"/>
                </a:solidFill>
                <a:latin typeface="Comic Sans MS" panose="030F0702030302020204" pitchFamily="66" charset="0"/>
              </a:rPr>
              <a:t>	</a:t>
            </a:r>
            <a:r>
              <a:rPr lang="en-US" sz="2400" b="1" dirty="0" smtClean="0">
                <a:solidFill>
                  <a:srgbClr val="FF304C"/>
                </a:solidFill>
                <a:latin typeface="Comic Sans MS" panose="030F0702030302020204" pitchFamily="66" charset="0"/>
              </a:rPr>
              <a:t>	</a:t>
            </a:r>
          </a:p>
          <a:p>
            <a:r>
              <a:rPr lang="en-US" sz="2400" b="1" dirty="0" smtClean="0">
                <a:solidFill>
                  <a:srgbClr val="FF304C"/>
                </a:solidFill>
                <a:latin typeface="Comic Sans MS" panose="030F0702030302020204" pitchFamily="66" charset="0"/>
              </a:rPr>
              <a:t>          -153004</a:t>
            </a:r>
            <a:endParaRPr lang="en-US" sz="2400" b="1" dirty="0">
              <a:solidFill>
                <a:srgbClr val="FF304C"/>
              </a:solidFill>
              <a:latin typeface="Comic Sans MS" panose="030F0702030302020204" pitchFamily="66" charset="0"/>
            </a:endParaRPr>
          </a:p>
        </p:txBody>
      </p:sp>
    </p:spTree>
    <p:extLst>
      <p:ext uri="{BB962C8B-B14F-4D97-AF65-F5344CB8AC3E}">
        <p14:creationId xmlns:p14="http://schemas.microsoft.com/office/powerpoint/2010/main" val="13881599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0E257C33-C607-4F39-94FD-853E5F7CDFAF}"/>
              </a:ext>
            </a:extLst>
          </p:cNvPr>
          <p:cNvSpPr>
            <a:spLocks noGrp="1"/>
          </p:cNvSpPr>
          <p:nvPr>
            <p:ph type="body" sz="quarter" idx="11"/>
          </p:nvPr>
        </p:nvSpPr>
        <p:spPr>
          <a:xfrm>
            <a:off x="407988" y="1143000"/>
            <a:ext cx="6983412" cy="3124200"/>
          </a:xfrm>
        </p:spPr>
        <p:txBody>
          <a:bodyPr>
            <a:normAutofit/>
          </a:bodyPr>
          <a:lstStyle/>
          <a:p>
            <a:r>
              <a:rPr lang="pt-PT" sz="8800" dirty="0" smtClean="0">
                <a:solidFill>
                  <a:srgbClr val="00B050"/>
                </a:solidFill>
                <a:latin typeface="Comic Sans MS" panose="030F0702030302020204" pitchFamily="66" charset="0"/>
              </a:rPr>
              <a:t>CapStore</a:t>
            </a:r>
            <a:endParaRPr lang="pt-PT" sz="8800" dirty="0">
              <a:solidFill>
                <a:srgbClr val="00B050"/>
              </a:solidFill>
              <a:latin typeface="Comic Sans MS" panose="030F0702030302020204" pitchFamily="66" charset="0"/>
            </a:endParaRPr>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07988" y="1447800"/>
            <a:ext cx="8583612" cy="5029200"/>
          </a:xfrm>
        </p:spPr>
        <p:txBody>
          <a:bodyPr/>
          <a:lstStyle/>
          <a:p>
            <a:endParaRPr lang="en-US" sz="2800" dirty="0" smtClean="0"/>
          </a:p>
          <a:p>
            <a:pPr>
              <a:lnSpc>
                <a:spcPct val="100000"/>
              </a:lnSpc>
            </a:pPr>
            <a:r>
              <a:rPr lang="en-US" sz="3600" b="1" i="1" dirty="0" smtClean="0">
                <a:solidFill>
                  <a:schemeClr val="tx1">
                    <a:lumMod val="85000"/>
                    <a:lumOff val="15000"/>
                  </a:schemeClr>
                </a:solidFill>
                <a:latin typeface="Comic Sans MS" panose="030F0702030302020204" pitchFamily="66" charset="0"/>
              </a:rPr>
              <a:t>Modules Assigned:</a:t>
            </a:r>
          </a:p>
          <a:p>
            <a:endParaRPr lang="en-US" dirty="0" smtClean="0"/>
          </a:p>
          <a:p>
            <a:pPr marL="285750" indent="-285750">
              <a:buFont typeface="Wingdings" panose="05000000000000000000" pitchFamily="2" charset="2"/>
              <a:buChar char="Ø"/>
            </a:pPr>
            <a:r>
              <a:rPr lang="en-US" sz="2000" b="1" dirty="0">
                <a:latin typeface="Comic Sans MS" panose="030F0702030302020204" pitchFamily="66" charset="0"/>
              </a:rPr>
              <a:t>sign up &amp; activation </a:t>
            </a:r>
            <a:r>
              <a:rPr lang="en-US" sz="2000" b="1" dirty="0" smtClean="0">
                <a:latin typeface="Comic Sans MS" panose="030F0702030302020204" pitchFamily="66" charset="0"/>
              </a:rPr>
              <a:t>(Module 1) </a:t>
            </a:r>
            <a:r>
              <a:rPr lang="en-US" sz="2000" dirty="0" smtClean="0">
                <a:latin typeface="Comic Sans MS" panose="030F0702030302020204" pitchFamily="66" charset="0"/>
              </a:rPr>
              <a:t>– Deepanshu Joshi</a:t>
            </a:r>
            <a:endParaRPr lang="en-US" sz="2000" dirty="0">
              <a:latin typeface="Comic Sans MS" panose="030F0702030302020204" pitchFamily="66" charset="0"/>
            </a:endParaRPr>
          </a:p>
          <a:p>
            <a:pPr marL="285750" indent="-285750">
              <a:buFont typeface="Wingdings" panose="05000000000000000000" pitchFamily="2" charset="2"/>
              <a:buChar char="Ø"/>
            </a:pPr>
            <a:r>
              <a:rPr lang="en-US" sz="2000" b="1" dirty="0">
                <a:latin typeface="Comic Sans MS" panose="030F0702030302020204" pitchFamily="66" charset="0"/>
              </a:rPr>
              <a:t>Login/Logout/session (Module </a:t>
            </a:r>
            <a:r>
              <a:rPr lang="en-US" sz="2000" b="1" dirty="0" smtClean="0">
                <a:latin typeface="Comic Sans MS" panose="030F0702030302020204" pitchFamily="66" charset="0"/>
              </a:rPr>
              <a:t>2) - </a:t>
            </a:r>
            <a:r>
              <a:rPr lang="en-US" sz="2000" dirty="0">
                <a:latin typeface="Comic Sans MS" panose="030F0702030302020204" pitchFamily="66" charset="0"/>
              </a:rPr>
              <a:t>Deepanshu </a:t>
            </a:r>
            <a:r>
              <a:rPr lang="en-US" sz="2000" dirty="0" smtClean="0">
                <a:latin typeface="Comic Sans MS" panose="030F0702030302020204" pitchFamily="66" charset="0"/>
              </a:rPr>
              <a:t>Joshi</a:t>
            </a:r>
            <a:endParaRPr lang="en-US" sz="2000" dirty="0">
              <a:latin typeface="Comic Sans MS" panose="030F0702030302020204" pitchFamily="66" charset="0"/>
            </a:endParaRPr>
          </a:p>
          <a:p>
            <a:pPr marL="285750" indent="-285750">
              <a:buFont typeface="Wingdings" panose="05000000000000000000" pitchFamily="2" charset="2"/>
              <a:buChar char="Ø"/>
            </a:pPr>
            <a:r>
              <a:rPr lang="en-US" sz="2000" b="1" dirty="0">
                <a:latin typeface="Comic Sans MS" panose="030F0702030302020204" pitchFamily="66" charset="0"/>
              </a:rPr>
              <a:t>Admin page/Admin Profile (Module </a:t>
            </a:r>
            <a:r>
              <a:rPr lang="en-US" sz="2000" b="1" dirty="0" smtClean="0">
                <a:latin typeface="Comic Sans MS" panose="030F0702030302020204" pitchFamily="66" charset="0"/>
              </a:rPr>
              <a:t>3) </a:t>
            </a:r>
            <a:r>
              <a:rPr lang="en-US" sz="2000" dirty="0" smtClean="0">
                <a:latin typeface="Comic Sans MS" panose="030F0702030302020204" pitchFamily="66" charset="0"/>
              </a:rPr>
              <a:t>– Vignesh R</a:t>
            </a:r>
            <a:endParaRPr lang="en-US" sz="2000" dirty="0">
              <a:latin typeface="Comic Sans MS" panose="030F0702030302020204" pitchFamily="66" charset="0"/>
            </a:endParaRPr>
          </a:p>
          <a:p>
            <a:pPr marL="285750" indent="-285750">
              <a:buFont typeface="Wingdings" panose="05000000000000000000" pitchFamily="2" charset="2"/>
              <a:buChar char="Ø"/>
            </a:pPr>
            <a:r>
              <a:rPr lang="en-US" sz="2000" b="1" dirty="0">
                <a:latin typeface="Comic Sans MS" panose="030F0702030302020204" pitchFamily="66" charset="0"/>
              </a:rPr>
              <a:t>Merchant Page/Merchant Profile </a:t>
            </a:r>
            <a:r>
              <a:rPr lang="en-US" sz="2000" b="1" dirty="0" smtClean="0">
                <a:latin typeface="Comic Sans MS" panose="030F0702030302020204" pitchFamily="66" charset="0"/>
              </a:rPr>
              <a:t>(</a:t>
            </a:r>
            <a:r>
              <a:rPr lang="en-US" sz="2000" b="1" dirty="0">
                <a:latin typeface="Comic Sans MS" panose="030F0702030302020204" pitchFamily="66" charset="0"/>
              </a:rPr>
              <a:t>Module </a:t>
            </a:r>
            <a:r>
              <a:rPr lang="en-US" sz="2000" b="1" dirty="0" smtClean="0">
                <a:latin typeface="Comic Sans MS" panose="030F0702030302020204" pitchFamily="66" charset="0"/>
              </a:rPr>
              <a:t>4) – </a:t>
            </a:r>
            <a:r>
              <a:rPr lang="en-US" sz="2000" dirty="0" smtClean="0">
                <a:latin typeface="Comic Sans MS" panose="030F0702030302020204" pitchFamily="66" charset="0"/>
              </a:rPr>
              <a:t>Shivani Katolkar</a:t>
            </a:r>
            <a:endParaRPr lang="en-US" sz="2000" dirty="0">
              <a:latin typeface="Comic Sans MS" panose="030F0702030302020204" pitchFamily="66" charset="0"/>
            </a:endParaRPr>
          </a:p>
          <a:p>
            <a:pPr marL="285750" indent="-285750">
              <a:buFont typeface="Wingdings" panose="05000000000000000000" pitchFamily="2" charset="2"/>
              <a:buChar char="Ø"/>
            </a:pPr>
            <a:r>
              <a:rPr lang="en-US" sz="2000" b="1" dirty="0">
                <a:latin typeface="Comic Sans MS" panose="030F0702030302020204" pitchFamily="66" charset="0"/>
              </a:rPr>
              <a:t>Customer Page/Customer Profile (Module </a:t>
            </a:r>
            <a:r>
              <a:rPr lang="en-US" sz="2000" b="1" dirty="0" smtClean="0">
                <a:latin typeface="Comic Sans MS" panose="030F0702030302020204" pitchFamily="66" charset="0"/>
              </a:rPr>
              <a:t>5) – </a:t>
            </a:r>
            <a:r>
              <a:rPr lang="en-US" sz="2000" dirty="0" smtClean="0">
                <a:latin typeface="Comic Sans MS" panose="030F0702030302020204" pitchFamily="66" charset="0"/>
              </a:rPr>
              <a:t>Kavya S V</a:t>
            </a:r>
            <a:r>
              <a:rPr lang="en-US" dirty="0"/>
              <a:t>	</a:t>
            </a:r>
          </a:p>
          <a:p>
            <a:endParaRPr lang="en-US" dirty="0"/>
          </a:p>
        </p:txBody>
      </p:sp>
    </p:spTree>
    <p:extLst>
      <p:ext uri="{BB962C8B-B14F-4D97-AF65-F5344CB8AC3E}">
        <p14:creationId xmlns:p14="http://schemas.microsoft.com/office/powerpoint/2010/main" val="11534767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381000" y="914400"/>
            <a:ext cx="8583612" cy="5715000"/>
          </a:xfrm>
        </p:spPr>
        <p:txBody>
          <a:bodyPr>
            <a:normAutofit fontScale="77500" lnSpcReduction="20000"/>
          </a:bodyPr>
          <a:lstStyle/>
          <a:p>
            <a:endParaRPr lang="en-US" sz="2800" dirty="0" smtClean="0"/>
          </a:p>
          <a:p>
            <a:pPr>
              <a:lnSpc>
                <a:spcPct val="100000"/>
              </a:lnSpc>
            </a:pPr>
            <a:r>
              <a:rPr lang="en-US" sz="3600" b="1" i="1" dirty="0" smtClean="0">
                <a:solidFill>
                  <a:schemeClr val="accent5">
                    <a:lumMod val="75000"/>
                  </a:schemeClr>
                </a:solidFill>
                <a:latin typeface="Comic Sans MS" panose="030F0702030302020204" pitchFamily="66" charset="0"/>
              </a:rPr>
              <a:t>Software Used:</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JDK </a:t>
            </a:r>
            <a:r>
              <a:rPr lang="en-US" sz="2000" b="1" i="1" dirty="0" smtClean="0">
                <a:solidFill>
                  <a:schemeClr val="tx1">
                    <a:lumMod val="85000"/>
                    <a:lumOff val="15000"/>
                  </a:schemeClr>
                </a:solidFill>
                <a:latin typeface="Comic Sans MS" panose="030F0702030302020204" pitchFamily="66" charset="0"/>
              </a:rPr>
              <a:t>10</a:t>
            </a:r>
          </a:p>
          <a:p>
            <a:pPr marL="342900" indent="-342900">
              <a:lnSpc>
                <a:spcPct val="100000"/>
              </a:lnSpc>
              <a:buFont typeface="Arial" panose="020B0604020202020204" pitchFamily="34" charset="0"/>
              <a:buChar char="•"/>
            </a:pPr>
            <a:r>
              <a:rPr lang="en-US" sz="2000" b="1" i="1" dirty="0" smtClean="0">
                <a:solidFill>
                  <a:schemeClr val="tx1">
                    <a:lumMod val="85000"/>
                    <a:lumOff val="15000"/>
                  </a:schemeClr>
                </a:solidFill>
                <a:latin typeface="Comic Sans MS" panose="030F0702030302020204" pitchFamily="66" charset="0"/>
              </a:rPr>
              <a:t>Spring </a:t>
            </a:r>
            <a:r>
              <a:rPr lang="en-US" sz="2000" b="1" i="1" dirty="0">
                <a:solidFill>
                  <a:schemeClr val="tx1">
                    <a:lumMod val="85000"/>
                    <a:lumOff val="15000"/>
                  </a:schemeClr>
                </a:solidFill>
                <a:latin typeface="Comic Sans MS" panose="030F0702030302020204" pitchFamily="66" charset="0"/>
              </a:rPr>
              <a:t>Boot </a:t>
            </a:r>
            <a:r>
              <a:rPr lang="en-US" sz="2000" b="1" i="1" dirty="0" smtClean="0">
                <a:solidFill>
                  <a:schemeClr val="tx1">
                    <a:lumMod val="85000"/>
                    <a:lumOff val="15000"/>
                  </a:schemeClr>
                </a:solidFill>
                <a:latin typeface="Comic Sans MS" panose="030F0702030302020204" pitchFamily="66" charset="0"/>
              </a:rPr>
              <a:t>2.x</a:t>
            </a:r>
          </a:p>
          <a:p>
            <a:pPr marL="342900" indent="-342900">
              <a:lnSpc>
                <a:spcPct val="100000"/>
              </a:lnSpc>
              <a:buFont typeface="Arial" panose="020B0604020202020204" pitchFamily="34" charset="0"/>
              <a:buChar char="•"/>
            </a:pPr>
            <a:r>
              <a:rPr lang="en-US" sz="2000" b="1" i="1" dirty="0" smtClean="0">
                <a:solidFill>
                  <a:schemeClr val="tx1">
                    <a:lumMod val="85000"/>
                    <a:lumOff val="15000"/>
                  </a:schemeClr>
                </a:solidFill>
                <a:latin typeface="Comic Sans MS" panose="030F0702030302020204" pitchFamily="66" charset="0"/>
              </a:rPr>
              <a:t>My </a:t>
            </a:r>
            <a:r>
              <a:rPr lang="en-US" sz="2000" b="1" i="1" dirty="0">
                <a:solidFill>
                  <a:schemeClr val="tx1">
                    <a:lumMod val="85000"/>
                    <a:lumOff val="15000"/>
                  </a:schemeClr>
                </a:solidFill>
                <a:latin typeface="Comic Sans MS" panose="030F0702030302020204" pitchFamily="66" charset="0"/>
              </a:rPr>
              <a:t>SQL </a:t>
            </a:r>
            <a:r>
              <a:rPr lang="en-US" sz="2000" b="1" i="1" dirty="0" smtClean="0">
                <a:solidFill>
                  <a:schemeClr val="tx1">
                    <a:lumMod val="85000"/>
                    <a:lumOff val="15000"/>
                  </a:schemeClr>
                </a:solidFill>
                <a:latin typeface="Comic Sans MS" panose="030F0702030302020204" pitchFamily="66" charset="0"/>
              </a:rPr>
              <a:t>5.x</a:t>
            </a:r>
          </a:p>
          <a:p>
            <a:pPr marL="342900" indent="-342900">
              <a:lnSpc>
                <a:spcPct val="100000"/>
              </a:lnSpc>
              <a:buFont typeface="Arial" panose="020B0604020202020204" pitchFamily="34" charset="0"/>
              <a:buChar char="•"/>
            </a:pPr>
            <a:r>
              <a:rPr lang="en-US" sz="2000" b="1" i="1" dirty="0" smtClean="0">
                <a:solidFill>
                  <a:schemeClr val="tx1">
                    <a:lumMod val="85000"/>
                    <a:lumOff val="15000"/>
                  </a:schemeClr>
                </a:solidFill>
                <a:latin typeface="Comic Sans MS" panose="030F0702030302020204" pitchFamily="66" charset="0"/>
              </a:rPr>
              <a:t>Spring </a:t>
            </a:r>
            <a:r>
              <a:rPr lang="en-US" sz="2000" b="1" i="1" dirty="0">
                <a:solidFill>
                  <a:schemeClr val="tx1">
                    <a:lumMod val="85000"/>
                    <a:lumOff val="15000"/>
                  </a:schemeClr>
                </a:solidFill>
                <a:latin typeface="Comic Sans MS" panose="030F0702030302020204" pitchFamily="66" charset="0"/>
              </a:rPr>
              <a:t>Tool Suite </a:t>
            </a:r>
            <a:r>
              <a:rPr lang="en-US" sz="2000" b="1" i="1" dirty="0" smtClean="0">
                <a:solidFill>
                  <a:schemeClr val="tx1">
                    <a:lumMod val="85000"/>
                    <a:lumOff val="15000"/>
                  </a:schemeClr>
                </a:solidFill>
                <a:latin typeface="Comic Sans MS" panose="030F0702030302020204" pitchFamily="66" charset="0"/>
              </a:rPr>
              <a:t>3.9.x</a:t>
            </a:r>
          </a:p>
          <a:p>
            <a:pPr marL="342900" indent="-342900">
              <a:lnSpc>
                <a:spcPct val="100000"/>
              </a:lnSpc>
              <a:buFont typeface="Arial" panose="020B0604020202020204" pitchFamily="34" charset="0"/>
              <a:buChar char="•"/>
            </a:pPr>
            <a:r>
              <a:rPr lang="en-US" sz="2000" b="1" i="1" dirty="0" smtClean="0">
                <a:solidFill>
                  <a:schemeClr val="tx1">
                    <a:lumMod val="85000"/>
                    <a:lumOff val="15000"/>
                  </a:schemeClr>
                </a:solidFill>
                <a:latin typeface="Comic Sans MS" panose="030F0702030302020204" pitchFamily="66" charset="0"/>
              </a:rPr>
              <a:t>Spring </a:t>
            </a:r>
            <a:r>
              <a:rPr lang="en-US" sz="2000" b="1" i="1" dirty="0">
                <a:solidFill>
                  <a:schemeClr val="tx1">
                    <a:lumMod val="85000"/>
                    <a:lumOff val="15000"/>
                  </a:schemeClr>
                </a:solidFill>
                <a:latin typeface="Comic Sans MS" panose="030F0702030302020204" pitchFamily="66" charset="0"/>
              </a:rPr>
              <a:t>Boot </a:t>
            </a:r>
            <a:r>
              <a:rPr lang="en-US" sz="2000" b="1" i="1" dirty="0" smtClean="0">
                <a:solidFill>
                  <a:schemeClr val="tx1">
                    <a:lumMod val="85000"/>
                    <a:lumOff val="15000"/>
                  </a:schemeClr>
                </a:solidFill>
                <a:latin typeface="Comic Sans MS" panose="030F0702030302020204" pitchFamily="66" charset="0"/>
              </a:rPr>
              <a:t>Data</a:t>
            </a:r>
          </a:p>
          <a:p>
            <a:pPr marL="342900" indent="-342900">
              <a:lnSpc>
                <a:spcPct val="100000"/>
              </a:lnSpc>
              <a:buFont typeface="Arial" panose="020B0604020202020204" pitchFamily="34" charset="0"/>
              <a:buChar char="•"/>
            </a:pPr>
            <a:r>
              <a:rPr lang="en-US" sz="2000" b="1" i="1" dirty="0" smtClean="0">
                <a:solidFill>
                  <a:schemeClr val="tx1">
                    <a:lumMod val="85000"/>
                    <a:lumOff val="15000"/>
                  </a:schemeClr>
                </a:solidFill>
                <a:latin typeface="Comic Sans MS" panose="030F0702030302020204" pitchFamily="66" charset="0"/>
              </a:rPr>
              <a:t>Spring </a:t>
            </a:r>
            <a:r>
              <a:rPr lang="en-US" sz="2000" b="1" i="1" dirty="0">
                <a:solidFill>
                  <a:schemeClr val="tx1">
                    <a:lumMod val="85000"/>
                    <a:lumOff val="15000"/>
                  </a:schemeClr>
                </a:solidFill>
                <a:latin typeface="Comic Sans MS" panose="030F0702030302020204" pitchFamily="66" charset="0"/>
              </a:rPr>
              <a:t>Boot </a:t>
            </a:r>
            <a:r>
              <a:rPr lang="en-US" sz="2000" b="1" i="1" dirty="0" smtClean="0">
                <a:solidFill>
                  <a:schemeClr val="tx1">
                    <a:lumMod val="85000"/>
                    <a:lumOff val="15000"/>
                  </a:schemeClr>
                </a:solidFill>
                <a:latin typeface="Comic Sans MS" panose="030F0702030302020204" pitchFamily="66" charset="0"/>
              </a:rPr>
              <a:t>RestController</a:t>
            </a:r>
          </a:p>
          <a:p>
            <a:pPr marL="342900" indent="-342900">
              <a:lnSpc>
                <a:spcPct val="100000"/>
              </a:lnSpc>
              <a:buFont typeface="Arial" panose="020B0604020202020204" pitchFamily="34" charset="0"/>
              <a:buChar char="•"/>
            </a:pPr>
            <a:r>
              <a:rPr lang="en-US" sz="2000" b="1" i="1" dirty="0" smtClean="0">
                <a:solidFill>
                  <a:schemeClr val="tx1">
                    <a:lumMod val="85000"/>
                    <a:lumOff val="15000"/>
                  </a:schemeClr>
                </a:solidFill>
                <a:latin typeface="Comic Sans MS" panose="030F0702030302020204" pitchFamily="66" charset="0"/>
              </a:rPr>
              <a:t>JSP </a:t>
            </a:r>
            <a:r>
              <a:rPr lang="en-US" sz="2000" b="1" i="1" dirty="0">
                <a:solidFill>
                  <a:schemeClr val="tx1">
                    <a:lumMod val="85000"/>
                    <a:lumOff val="15000"/>
                  </a:schemeClr>
                </a:solidFill>
                <a:latin typeface="Comic Sans MS" panose="030F0702030302020204" pitchFamily="66" charset="0"/>
              </a:rPr>
              <a:t>– </a:t>
            </a:r>
            <a:r>
              <a:rPr lang="en-US" sz="2000" b="1" i="1" dirty="0" smtClean="0">
                <a:solidFill>
                  <a:schemeClr val="tx1">
                    <a:lumMod val="85000"/>
                    <a:lumOff val="15000"/>
                  </a:schemeClr>
                </a:solidFill>
                <a:latin typeface="Comic Sans MS" panose="030F0702030302020204" pitchFamily="66" charset="0"/>
              </a:rPr>
              <a:t>FrontEnd</a:t>
            </a:r>
          </a:p>
          <a:p>
            <a:pPr marL="342900" indent="-342900">
              <a:lnSpc>
                <a:spcPct val="100000"/>
              </a:lnSpc>
              <a:buFont typeface="Arial" panose="020B0604020202020204" pitchFamily="34" charset="0"/>
              <a:buChar char="•"/>
            </a:pPr>
            <a:r>
              <a:rPr lang="en-US" sz="2000" b="1" i="1" dirty="0" smtClean="0">
                <a:solidFill>
                  <a:schemeClr val="tx1">
                    <a:lumMod val="85000"/>
                    <a:lumOff val="15000"/>
                  </a:schemeClr>
                </a:solidFill>
                <a:latin typeface="Comic Sans MS" panose="030F0702030302020204" pitchFamily="66" charset="0"/>
              </a:rPr>
              <a:t>Junit </a:t>
            </a:r>
            <a:r>
              <a:rPr lang="en-US" sz="2000" b="1" i="1" dirty="0">
                <a:solidFill>
                  <a:schemeClr val="tx1">
                    <a:lumMod val="85000"/>
                    <a:lumOff val="15000"/>
                  </a:schemeClr>
                </a:solidFill>
                <a:latin typeface="Comic Sans MS" panose="030F0702030302020204" pitchFamily="66" charset="0"/>
              </a:rPr>
              <a:t>- Unit </a:t>
            </a:r>
            <a:r>
              <a:rPr lang="en-US" sz="2000" b="1" i="1" dirty="0" smtClean="0">
                <a:solidFill>
                  <a:schemeClr val="tx1">
                    <a:lumMod val="85000"/>
                    <a:lumOff val="15000"/>
                  </a:schemeClr>
                </a:solidFill>
                <a:latin typeface="Comic Sans MS" panose="030F0702030302020204" pitchFamily="66" charset="0"/>
              </a:rPr>
              <a:t>testing</a:t>
            </a:r>
          </a:p>
          <a:p>
            <a:pPr marL="342900" indent="-342900">
              <a:lnSpc>
                <a:spcPct val="100000"/>
              </a:lnSpc>
              <a:buFont typeface="Arial" panose="020B0604020202020204" pitchFamily="34" charset="0"/>
              <a:buChar char="•"/>
            </a:pPr>
            <a:r>
              <a:rPr lang="en-US" sz="2000" b="1" i="1" dirty="0" smtClean="0">
                <a:solidFill>
                  <a:schemeClr val="tx1">
                    <a:lumMod val="85000"/>
                    <a:lumOff val="15000"/>
                  </a:schemeClr>
                </a:solidFill>
                <a:latin typeface="Comic Sans MS" panose="030F0702030302020204" pitchFamily="66" charset="0"/>
              </a:rPr>
              <a:t>User </a:t>
            </a:r>
            <a:r>
              <a:rPr lang="en-US" sz="2000" b="1" i="1" dirty="0">
                <a:solidFill>
                  <a:schemeClr val="tx1">
                    <a:lumMod val="85000"/>
                    <a:lumOff val="15000"/>
                  </a:schemeClr>
                </a:solidFill>
                <a:latin typeface="Comic Sans MS" panose="030F0702030302020204" pitchFamily="66" charset="0"/>
              </a:rPr>
              <a:t>Stories by using </a:t>
            </a:r>
            <a:r>
              <a:rPr lang="en-US" sz="2000" b="1" i="1" dirty="0" smtClean="0">
                <a:solidFill>
                  <a:schemeClr val="tx1">
                    <a:lumMod val="85000"/>
                    <a:lumOff val="15000"/>
                  </a:schemeClr>
                </a:solidFill>
                <a:latin typeface="Comic Sans MS" panose="030F0702030302020204" pitchFamily="66" charset="0"/>
              </a:rPr>
              <a:t>Gherkin</a:t>
            </a:r>
          </a:p>
          <a:p>
            <a:pPr marL="342900" indent="-342900">
              <a:lnSpc>
                <a:spcPct val="100000"/>
              </a:lnSpc>
              <a:buFont typeface="Arial" panose="020B0604020202020204" pitchFamily="34" charset="0"/>
              <a:buChar char="•"/>
            </a:pPr>
            <a:r>
              <a:rPr lang="en-US" sz="2000" b="1" i="1" dirty="0" smtClean="0">
                <a:solidFill>
                  <a:schemeClr val="tx1">
                    <a:lumMod val="85000"/>
                    <a:lumOff val="15000"/>
                  </a:schemeClr>
                </a:solidFill>
                <a:latin typeface="Comic Sans MS" panose="030F0702030302020204" pitchFamily="66" charset="0"/>
              </a:rPr>
              <a:t>Cucumber StepDef</a:t>
            </a:r>
          </a:p>
          <a:p>
            <a:pPr marL="342900" indent="-342900">
              <a:lnSpc>
                <a:spcPct val="100000"/>
              </a:lnSpc>
              <a:buFont typeface="Arial" panose="020B0604020202020204" pitchFamily="34" charset="0"/>
              <a:buChar char="•"/>
            </a:pPr>
            <a:r>
              <a:rPr lang="en-US" sz="2000" b="1" i="1" dirty="0" smtClean="0">
                <a:solidFill>
                  <a:schemeClr val="tx1">
                    <a:lumMod val="85000"/>
                    <a:lumOff val="15000"/>
                  </a:schemeClr>
                </a:solidFill>
                <a:latin typeface="Comic Sans MS" panose="030F0702030302020204" pitchFamily="66" charset="0"/>
              </a:rPr>
              <a:t>Selenium </a:t>
            </a:r>
            <a:r>
              <a:rPr lang="en-US" sz="2000" b="1" i="1" dirty="0">
                <a:solidFill>
                  <a:schemeClr val="tx1">
                    <a:lumMod val="85000"/>
                    <a:lumOff val="15000"/>
                  </a:schemeClr>
                </a:solidFill>
                <a:latin typeface="Comic Sans MS" panose="030F0702030302020204" pitchFamily="66" charset="0"/>
              </a:rPr>
              <a:t>– Integration </a:t>
            </a:r>
            <a:r>
              <a:rPr lang="en-US" sz="2000" b="1" i="1" dirty="0" smtClean="0">
                <a:solidFill>
                  <a:schemeClr val="tx1">
                    <a:lumMod val="85000"/>
                    <a:lumOff val="15000"/>
                  </a:schemeClr>
                </a:solidFill>
                <a:latin typeface="Comic Sans MS" panose="030F0702030302020204" pitchFamily="66" charset="0"/>
              </a:rPr>
              <a:t>testing</a:t>
            </a:r>
          </a:p>
          <a:p>
            <a:pPr marL="342900" indent="-342900">
              <a:lnSpc>
                <a:spcPct val="100000"/>
              </a:lnSpc>
              <a:buFont typeface="Arial" panose="020B0604020202020204" pitchFamily="34" charset="0"/>
              <a:buChar char="•"/>
            </a:pPr>
            <a:r>
              <a:rPr lang="en-US" sz="2000" b="1" i="1" dirty="0" smtClean="0">
                <a:solidFill>
                  <a:schemeClr val="tx1">
                    <a:lumMod val="85000"/>
                    <a:lumOff val="15000"/>
                  </a:schemeClr>
                </a:solidFill>
                <a:latin typeface="Comic Sans MS" panose="030F0702030302020204" pitchFamily="66" charset="0"/>
              </a:rPr>
              <a:t>Jenking </a:t>
            </a:r>
            <a:r>
              <a:rPr lang="en-US" sz="2000" b="1" i="1" dirty="0">
                <a:solidFill>
                  <a:schemeClr val="tx1">
                    <a:lumMod val="85000"/>
                    <a:lumOff val="15000"/>
                  </a:schemeClr>
                </a:solidFill>
                <a:latin typeface="Comic Sans MS" panose="030F0702030302020204" pitchFamily="66" charset="0"/>
              </a:rPr>
              <a:t>– Build </a:t>
            </a:r>
            <a:r>
              <a:rPr lang="en-US" sz="2000" b="1" i="1" dirty="0" smtClean="0">
                <a:solidFill>
                  <a:schemeClr val="tx1">
                    <a:lumMod val="85000"/>
                    <a:lumOff val="15000"/>
                  </a:schemeClr>
                </a:solidFill>
                <a:latin typeface="Comic Sans MS" panose="030F0702030302020204" pitchFamily="66" charset="0"/>
              </a:rPr>
              <a:t>Server</a:t>
            </a:r>
          </a:p>
          <a:p>
            <a:pPr marL="342900" indent="-342900">
              <a:lnSpc>
                <a:spcPct val="100000"/>
              </a:lnSpc>
              <a:buFont typeface="Arial" panose="020B0604020202020204" pitchFamily="34" charset="0"/>
              <a:buChar char="•"/>
            </a:pPr>
            <a:r>
              <a:rPr lang="en-US" sz="2000" b="1" i="1" dirty="0" smtClean="0">
                <a:solidFill>
                  <a:schemeClr val="tx1">
                    <a:lumMod val="85000"/>
                    <a:lumOff val="15000"/>
                  </a:schemeClr>
                </a:solidFill>
                <a:latin typeface="Comic Sans MS" panose="030F0702030302020204" pitchFamily="66" charset="0"/>
              </a:rPr>
              <a:t>SonarQube </a:t>
            </a:r>
            <a:r>
              <a:rPr lang="en-US" sz="2000" b="1" i="1" dirty="0">
                <a:solidFill>
                  <a:schemeClr val="tx1">
                    <a:lumMod val="85000"/>
                    <a:lumOff val="15000"/>
                  </a:schemeClr>
                </a:solidFill>
                <a:latin typeface="Comic Sans MS" panose="030F0702030302020204" pitchFamily="66" charset="0"/>
              </a:rPr>
              <a:t>– Code </a:t>
            </a:r>
            <a:r>
              <a:rPr lang="en-US" sz="2000" b="1" i="1" dirty="0" smtClean="0">
                <a:solidFill>
                  <a:schemeClr val="tx1">
                    <a:lumMod val="85000"/>
                    <a:lumOff val="15000"/>
                  </a:schemeClr>
                </a:solidFill>
                <a:latin typeface="Comic Sans MS" panose="030F0702030302020204" pitchFamily="66" charset="0"/>
              </a:rPr>
              <a:t>Quality</a:t>
            </a:r>
          </a:p>
          <a:p>
            <a:pPr marL="342900" indent="-342900">
              <a:lnSpc>
                <a:spcPct val="100000"/>
              </a:lnSpc>
              <a:buFont typeface="Arial" panose="020B0604020202020204" pitchFamily="34" charset="0"/>
              <a:buChar char="•"/>
            </a:pPr>
            <a:r>
              <a:rPr lang="en-US" sz="2000" b="1" i="1" dirty="0" smtClean="0">
                <a:solidFill>
                  <a:schemeClr val="tx1">
                    <a:lumMod val="85000"/>
                    <a:lumOff val="15000"/>
                  </a:schemeClr>
                </a:solidFill>
                <a:latin typeface="Comic Sans MS" panose="030F0702030302020204" pitchFamily="66" charset="0"/>
              </a:rPr>
              <a:t>Git </a:t>
            </a:r>
            <a:r>
              <a:rPr lang="en-US" sz="2000" b="1" i="1" dirty="0">
                <a:solidFill>
                  <a:schemeClr val="tx1">
                    <a:lumMod val="85000"/>
                    <a:lumOff val="15000"/>
                  </a:schemeClr>
                </a:solidFill>
                <a:latin typeface="Comic Sans MS" panose="030F0702030302020204" pitchFamily="66" charset="0"/>
              </a:rPr>
              <a:t>- Source Code </a:t>
            </a:r>
            <a:r>
              <a:rPr lang="en-US" sz="2000" b="1" i="1" dirty="0" smtClean="0">
                <a:solidFill>
                  <a:schemeClr val="tx1">
                    <a:lumMod val="85000"/>
                    <a:lumOff val="15000"/>
                  </a:schemeClr>
                </a:solidFill>
                <a:latin typeface="Comic Sans MS" panose="030F0702030302020204" pitchFamily="66" charset="0"/>
              </a:rPr>
              <a:t>Repository</a:t>
            </a:r>
          </a:p>
          <a:p>
            <a:pPr marL="342900" indent="-342900">
              <a:lnSpc>
                <a:spcPct val="100000"/>
              </a:lnSpc>
              <a:buFont typeface="Arial" panose="020B0604020202020204" pitchFamily="34" charset="0"/>
              <a:buChar char="•"/>
            </a:pPr>
            <a:r>
              <a:rPr lang="en-US" sz="2000" b="1" i="1" dirty="0" smtClean="0">
                <a:solidFill>
                  <a:schemeClr val="tx1">
                    <a:lumMod val="85000"/>
                    <a:lumOff val="15000"/>
                  </a:schemeClr>
                </a:solidFill>
                <a:latin typeface="Comic Sans MS" panose="030F0702030302020204" pitchFamily="66" charset="0"/>
              </a:rPr>
              <a:t>Postman</a:t>
            </a:r>
          </a:p>
          <a:p>
            <a:endParaRPr lang="en-US" dirty="0" smtClean="0"/>
          </a:p>
          <a:p>
            <a:endParaRPr lang="en-US" dirty="0"/>
          </a:p>
        </p:txBody>
      </p:sp>
    </p:spTree>
    <p:extLst>
      <p:ext uri="{BB962C8B-B14F-4D97-AF65-F5344CB8AC3E}">
        <p14:creationId xmlns:p14="http://schemas.microsoft.com/office/powerpoint/2010/main" val="32720552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533400" y="914400"/>
            <a:ext cx="11250613" cy="187743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b="1" dirty="0" smtClean="0">
              <a:solidFill>
                <a:schemeClr val="accent2">
                  <a:lumMod val="50000"/>
                </a:schemeClr>
              </a:solidFill>
            </a:endParaRPr>
          </a:p>
          <a:p>
            <a:pPr algn="ctr"/>
            <a:r>
              <a:rPr lang="en-US" sz="6000" b="1" dirty="0" smtClean="0">
                <a:solidFill>
                  <a:schemeClr val="accent2">
                    <a:lumMod val="50000"/>
                  </a:schemeClr>
                </a:solidFill>
                <a:latin typeface="Comic Sans MS" panose="030F0702030302020204" pitchFamily="66" charset="0"/>
              </a:rPr>
              <a:t>Roles and Responsibilities</a:t>
            </a:r>
          </a:p>
          <a:p>
            <a:endParaRPr lang="en-US" sz="2800" b="1" dirty="0">
              <a:solidFill>
                <a:schemeClr val="accent2">
                  <a:lumMod val="50000"/>
                </a:schemeClr>
              </a:solidFill>
            </a:endParaRPr>
          </a:p>
        </p:txBody>
      </p:sp>
    </p:spTree>
    <p:extLst>
      <p:ext uri="{BB962C8B-B14F-4D97-AF65-F5344CB8AC3E}">
        <p14:creationId xmlns:p14="http://schemas.microsoft.com/office/powerpoint/2010/main" val="182711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1143000" y="1219200"/>
            <a:ext cx="9448800" cy="48628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b="1" i="1" dirty="0" smtClean="0">
              <a:solidFill>
                <a:schemeClr val="accent4">
                  <a:lumMod val="75000"/>
                </a:schemeClr>
              </a:solidFill>
            </a:endParaRPr>
          </a:p>
          <a:p>
            <a:r>
              <a:rPr lang="en-US" sz="2800" b="1" i="1" dirty="0" smtClean="0">
                <a:solidFill>
                  <a:schemeClr val="accent4">
                    <a:lumMod val="75000"/>
                  </a:schemeClr>
                </a:solidFill>
              </a:rPr>
              <a:t>Module </a:t>
            </a:r>
            <a:r>
              <a:rPr lang="en-US" sz="2800" b="1" i="1" dirty="0" smtClean="0">
                <a:solidFill>
                  <a:schemeClr val="accent4">
                    <a:lumMod val="75000"/>
                  </a:schemeClr>
                </a:solidFill>
              </a:rPr>
              <a:t>1 and Module 2: Login and Signup </a:t>
            </a:r>
          </a:p>
          <a:p>
            <a:endParaRPr lang="en-US" sz="1000" dirty="0" smtClean="0"/>
          </a:p>
          <a:p>
            <a:pPr marL="342900" indent="-342900">
              <a:buFont typeface="+mj-lt"/>
              <a:buAutoNum type="arabicPeriod"/>
            </a:pPr>
            <a:r>
              <a:rPr lang="en-US" dirty="0" smtClean="0">
                <a:latin typeface="Comic Sans MS" panose="030F0702030302020204" pitchFamily="66" charset="0"/>
              </a:rPr>
              <a:t>These 2 modules deals with the Login, Registration and Logout activities for new and existing customers, admin and merchants.</a:t>
            </a:r>
          </a:p>
          <a:p>
            <a:pPr marL="342900" indent="-342900">
              <a:buFont typeface="+mj-lt"/>
              <a:buAutoNum type="arabicPeriod"/>
            </a:pPr>
            <a:endParaRPr lang="en-US" dirty="0" smtClean="0">
              <a:latin typeface="Comic Sans MS" panose="030F0702030302020204" pitchFamily="66" charset="0"/>
            </a:endParaRPr>
          </a:p>
          <a:p>
            <a:pPr marL="342900" indent="-342900">
              <a:buFont typeface="+mj-lt"/>
              <a:buAutoNum type="arabicPeriod"/>
            </a:pPr>
            <a:r>
              <a:rPr lang="en-US" dirty="0" smtClean="0">
                <a:latin typeface="Comic Sans MS" panose="030F0702030302020204" pitchFamily="66" charset="0"/>
              </a:rPr>
              <a:t>There is registration page for customer where he can register and create a new account and start shopping. On creation of new account a verification mail is sent and after clicking on link and verifying it only then the customer account is created.</a:t>
            </a:r>
          </a:p>
          <a:p>
            <a:pPr marL="342900" indent="-342900">
              <a:buFont typeface="+mj-lt"/>
              <a:buAutoNum type="arabicPeriod"/>
            </a:pPr>
            <a:endParaRPr lang="en-US" dirty="0" smtClean="0">
              <a:latin typeface="Comic Sans MS" panose="030F0702030302020204" pitchFamily="66" charset="0"/>
            </a:endParaRPr>
          </a:p>
          <a:p>
            <a:pPr marL="342900" indent="-342900">
              <a:buFont typeface="+mj-lt"/>
              <a:buAutoNum type="arabicPeriod"/>
            </a:pPr>
            <a:r>
              <a:rPr lang="en-US" dirty="0" smtClean="0">
                <a:latin typeface="Comic Sans MS" panose="030F0702030302020204" pitchFamily="66" charset="0"/>
              </a:rPr>
              <a:t>The merchants can also register to the capstore by providing their details and only after the verification from admin end the merchant is validated for performing business activities.</a:t>
            </a:r>
          </a:p>
          <a:p>
            <a:pPr marL="342900" indent="-342900">
              <a:buFont typeface="+mj-lt"/>
              <a:buAutoNum type="arabicPeriod"/>
            </a:pPr>
            <a:endParaRPr lang="en-US" dirty="0" smtClean="0">
              <a:latin typeface="Comic Sans MS" panose="030F0702030302020204" pitchFamily="66" charset="0"/>
            </a:endParaRPr>
          </a:p>
          <a:p>
            <a:pPr marL="342900" indent="-342900">
              <a:buFont typeface="+mj-lt"/>
              <a:buAutoNum type="arabicPeriod"/>
            </a:pPr>
            <a:r>
              <a:rPr lang="en-US" dirty="0" smtClean="0">
                <a:latin typeface="Comic Sans MS" panose="030F0702030302020204" pitchFamily="66" charset="0"/>
              </a:rPr>
              <a:t>The admin need not register and can login directly.</a:t>
            </a:r>
          </a:p>
          <a:p>
            <a:endParaRPr lang="en-US" sz="1000" b="1" dirty="0"/>
          </a:p>
        </p:txBody>
      </p:sp>
    </p:spTree>
    <p:extLst>
      <p:ext uri="{BB962C8B-B14F-4D97-AF65-F5344CB8AC3E}">
        <p14:creationId xmlns:p14="http://schemas.microsoft.com/office/powerpoint/2010/main" val="412053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34"/>
          </p:nvPr>
        </p:nvSpPr>
        <p:spPr>
          <a:xfrm>
            <a:off x="304800" y="2667000"/>
            <a:ext cx="4855096" cy="99060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
        <p:nvSpPr>
          <p:cNvPr id="2" name="Rounded Rectangle 1"/>
          <p:cNvSpPr/>
          <p:nvPr/>
        </p:nvSpPr>
        <p:spPr>
          <a:xfrm>
            <a:off x="412470" y="990600"/>
            <a:ext cx="4751908" cy="4114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r>
              <a:rPr lang="en-US" sz="4400" b="1" dirty="0" smtClean="0">
                <a:ln/>
                <a:solidFill>
                  <a:schemeClr val="accent4"/>
                </a:solidFill>
                <a:latin typeface="Comic Sans MS" panose="030F0702030302020204" pitchFamily="66" charset="0"/>
              </a:rPr>
              <a:t>Tables Used</a:t>
            </a:r>
          </a:p>
          <a:p>
            <a:pPr algn="ctr"/>
            <a:endParaRPr lang="en-US" sz="1400" b="1" dirty="0" smtClean="0">
              <a:ln/>
              <a:solidFill>
                <a:schemeClr val="accent4"/>
              </a:solidFill>
              <a:latin typeface="Comic Sans MS" panose="030F0702030302020204" pitchFamily="66" charset="0"/>
            </a:endParaRPr>
          </a:p>
          <a:p>
            <a:pPr marL="342900" indent="-342900">
              <a:buFont typeface="+mj-lt"/>
              <a:buAutoNum type="arabicPeriod"/>
            </a:pPr>
            <a:r>
              <a:rPr lang="en-US" sz="2000" b="1" dirty="0" smtClean="0">
                <a:ln/>
                <a:solidFill>
                  <a:schemeClr val="accent4"/>
                </a:solidFill>
                <a:latin typeface="Comic Sans MS" panose="030F0702030302020204" pitchFamily="66" charset="0"/>
              </a:rPr>
              <a:t>Customer</a:t>
            </a:r>
          </a:p>
          <a:p>
            <a:pPr marL="342900" indent="-342900">
              <a:buFont typeface="+mj-lt"/>
              <a:buAutoNum type="arabicPeriod"/>
            </a:pPr>
            <a:r>
              <a:rPr lang="en-US" sz="2000" b="1" dirty="0" smtClean="0">
                <a:ln/>
                <a:solidFill>
                  <a:schemeClr val="accent4"/>
                </a:solidFill>
                <a:latin typeface="Comic Sans MS" panose="030F0702030302020204" pitchFamily="66" charset="0"/>
              </a:rPr>
              <a:t>Admin</a:t>
            </a:r>
          </a:p>
          <a:p>
            <a:pPr marL="342900" indent="-342900">
              <a:buFont typeface="+mj-lt"/>
              <a:buAutoNum type="arabicPeriod"/>
            </a:pPr>
            <a:r>
              <a:rPr lang="en-US" sz="2000" b="1" dirty="0" smtClean="0">
                <a:ln/>
                <a:solidFill>
                  <a:schemeClr val="accent4"/>
                </a:solidFill>
                <a:latin typeface="Comic Sans MS" panose="030F0702030302020204" pitchFamily="66" charset="0"/>
              </a:rPr>
              <a:t>Merchant</a:t>
            </a:r>
          </a:p>
          <a:p>
            <a:pPr marL="342900" indent="-342900">
              <a:buFont typeface="+mj-lt"/>
              <a:buAutoNum type="arabicPeriod"/>
            </a:pPr>
            <a:r>
              <a:rPr lang="en-US" sz="2000" b="1" dirty="0" smtClean="0">
                <a:ln/>
                <a:solidFill>
                  <a:schemeClr val="accent4"/>
                </a:solidFill>
                <a:latin typeface="Comic Sans MS" panose="030F0702030302020204" pitchFamily="66" charset="0"/>
              </a:rPr>
              <a:t>Address</a:t>
            </a:r>
          </a:p>
        </p:txBody>
      </p:sp>
    </p:spTree>
    <p:extLst>
      <p:ext uri="{BB962C8B-B14F-4D97-AF65-F5344CB8AC3E}">
        <p14:creationId xmlns:p14="http://schemas.microsoft.com/office/powerpoint/2010/main" val="17818535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AD3FAA8-650A-4E1B-B561-D86BE9AFB0F0}"/>
              </a:ext>
            </a:extLst>
          </p:cNvPr>
          <p:cNvSpPr>
            <a:spLocks noGrp="1"/>
          </p:cNvSpPr>
          <p:nvPr>
            <p:ph type="title"/>
          </p:nvPr>
        </p:nvSpPr>
        <p:spPr>
          <a:xfrm>
            <a:off x="407988" y="404813"/>
            <a:ext cx="11250612" cy="1128814"/>
          </a:xfrm>
        </p:spPr>
        <p:txBody>
          <a:bodyPr>
            <a:noAutofit/>
          </a:bodyPr>
          <a:lstStyle/>
          <a:p>
            <a:r>
              <a:rPr lang="pt-PT" sz="4400" b="1" dirty="0" smtClean="0">
                <a:latin typeface="Comic Sans MS" panose="030F0702030302020204" pitchFamily="66" charset="0"/>
              </a:rPr>
              <a:t>Tables :</a:t>
            </a:r>
            <a:br>
              <a:rPr lang="pt-PT" sz="4400" b="1" dirty="0" smtClean="0">
                <a:latin typeface="Comic Sans MS" panose="030F0702030302020204" pitchFamily="66" charset="0"/>
              </a:rPr>
            </a:br>
            <a:endParaRPr lang="pt-PT" sz="4400" b="1" dirty="0">
              <a:latin typeface="Comic Sans MS" panose="030F0702030302020204" pitchFamily="66" charset="0"/>
            </a:endParaRPr>
          </a:p>
        </p:txBody>
      </p:sp>
      <p:sp>
        <p:nvSpPr>
          <p:cNvPr id="12" name="Rounded Rectangle 11"/>
          <p:cNvSpPr/>
          <p:nvPr/>
        </p:nvSpPr>
        <p:spPr>
          <a:xfrm>
            <a:off x="6781800" y="404813"/>
            <a:ext cx="4572000" cy="1128814"/>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lumMod val="95000"/>
                    <a:lumOff val="5000"/>
                  </a:schemeClr>
                </a:solidFill>
                <a:latin typeface="Comic Sans MS" panose="030F0702030302020204" pitchFamily="66" charset="0"/>
              </a:rPr>
              <a:t>Customer Table</a:t>
            </a:r>
            <a:endParaRPr lang="en-US" sz="4000" b="1" dirty="0">
              <a:solidFill>
                <a:schemeClr val="tx1">
                  <a:lumMod val="95000"/>
                  <a:lumOff val="5000"/>
                </a:schemeClr>
              </a:solidFill>
              <a:latin typeface="Comic Sans MS" panose="030F0702030302020204" pitchFamily="66"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3649972079"/>
              </p:ext>
            </p:extLst>
          </p:nvPr>
        </p:nvGraphicFramePr>
        <p:xfrm>
          <a:off x="546894" y="1600200"/>
          <a:ext cx="10972800" cy="4909649"/>
        </p:xfrm>
        <a:graphic>
          <a:graphicData uri="http://schemas.openxmlformats.org/drawingml/2006/table">
            <a:tbl>
              <a:tblPr firstRow="1" bandRow="1">
                <a:tableStyleId>{5C22544A-7EE6-4342-B048-85BDC9FD1C3A}</a:tableStyleId>
              </a:tblPr>
              <a:tblGrid>
                <a:gridCol w="2526112"/>
                <a:gridCol w="1969688"/>
                <a:gridCol w="2438400"/>
                <a:gridCol w="4038600"/>
              </a:tblGrid>
              <a:tr h="417350">
                <a:tc>
                  <a:txBody>
                    <a:bodyPr/>
                    <a:lstStyle/>
                    <a:p>
                      <a:pPr algn="ctr"/>
                      <a:r>
                        <a:rPr lang="en-US" dirty="0" smtClean="0">
                          <a:latin typeface="Comic Sans MS" panose="030F0702030302020204" pitchFamily="66" charset="0"/>
                        </a:rPr>
                        <a:t>Column Name</a:t>
                      </a:r>
                      <a:endParaRPr lang="en-US" dirty="0">
                        <a:latin typeface="Comic Sans MS" panose="030F0702030302020204" pitchFamily="66" charset="0"/>
                      </a:endParaRPr>
                    </a:p>
                  </a:txBody>
                  <a:tcPr/>
                </a:tc>
                <a:tc>
                  <a:txBody>
                    <a:bodyPr/>
                    <a:lstStyle/>
                    <a:p>
                      <a:pPr algn="ctr"/>
                      <a:r>
                        <a:rPr lang="en-US" dirty="0" smtClean="0">
                          <a:latin typeface="Comic Sans MS" panose="030F0702030302020204" pitchFamily="66" charset="0"/>
                        </a:rPr>
                        <a:t>Data type</a:t>
                      </a:r>
                      <a:endParaRPr lang="en-US"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Comic Sans MS" panose="030F0702030302020204" pitchFamily="66" charset="0"/>
                        </a:rPr>
                        <a:t>Constraint </a:t>
                      </a:r>
                    </a:p>
                  </a:txBody>
                  <a:tcPr/>
                </a:tc>
                <a:tc>
                  <a:txBody>
                    <a:bodyPr/>
                    <a:lstStyle/>
                    <a:p>
                      <a:pPr algn="ctr"/>
                      <a:r>
                        <a:rPr lang="en-US" dirty="0" smtClean="0">
                          <a:latin typeface="Comic Sans MS" panose="030F0702030302020204" pitchFamily="66" charset="0"/>
                        </a:rPr>
                        <a:t>Description</a:t>
                      </a:r>
                      <a:endParaRPr lang="en-US" dirty="0">
                        <a:latin typeface="Comic Sans MS" panose="030F0702030302020204" pitchFamily="66" charset="0"/>
                      </a:endParaRPr>
                    </a:p>
                  </a:txBody>
                  <a:tcPr/>
                </a:tc>
              </a:tr>
              <a:tr h="508898">
                <a:tc>
                  <a:txBody>
                    <a:bodyPr/>
                    <a:lstStyle/>
                    <a:p>
                      <a:pPr algn="ctr"/>
                      <a:r>
                        <a:rPr lang="en-US" b="0" dirty="0" smtClean="0">
                          <a:latin typeface="Comic Sans MS" panose="030F0702030302020204" pitchFamily="66" charset="0"/>
                        </a:rPr>
                        <a:t>customerId</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 int</a:t>
                      </a:r>
                      <a:r>
                        <a:rPr lang="en-US" b="0" baseline="0" dirty="0" smtClean="0">
                          <a:latin typeface="Comic Sans MS" panose="030F0702030302020204" pitchFamily="66" charset="0"/>
                        </a:rPr>
                        <a:t> </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Primary</a:t>
                      </a:r>
                      <a:r>
                        <a:rPr lang="en-US" b="0" baseline="0" dirty="0" smtClean="0">
                          <a:latin typeface="Comic Sans MS" panose="030F0702030302020204" pitchFamily="66" charset="0"/>
                        </a:rPr>
                        <a:t> key </a:t>
                      </a:r>
                    </a:p>
                    <a:p>
                      <a:pPr algn="ctr"/>
                      <a:r>
                        <a:rPr lang="en-US" b="0" baseline="0" dirty="0" smtClean="0">
                          <a:latin typeface="Comic Sans MS" panose="030F0702030302020204" pitchFamily="66" charset="0"/>
                        </a:rPr>
                        <a:t>Auto Generated</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Used for</a:t>
                      </a:r>
                      <a:r>
                        <a:rPr lang="en-US" b="0" baseline="0" dirty="0" smtClean="0">
                          <a:latin typeface="Comic Sans MS" panose="030F0702030302020204" pitchFamily="66" charset="0"/>
                        </a:rPr>
                        <a:t> unique identification</a:t>
                      </a: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customerName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 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phoneNumber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int</a:t>
                      </a:r>
                      <a:r>
                        <a:rPr lang="en-US" b="0" baseline="0" dirty="0" smtClean="0">
                          <a:latin typeface="Comic Sans MS" panose="030F0702030302020204" pitchFamily="66" charset="0"/>
                        </a:rPr>
                        <a:t> </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emailId</a:t>
                      </a: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unique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Will</a:t>
                      </a:r>
                      <a:r>
                        <a:rPr lang="en-US" b="0" baseline="0" dirty="0" smtClean="0">
                          <a:latin typeface="Comic Sans MS" panose="030F0702030302020204" pitchFamily="66" charset="0"/>
                        </a:rPr>
                        <a:t> be Used for user Login </a:t>
                      </a:r>
                      <a:endParaRPr lang="en-US" b="0" dirty="0" smtClean="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Dob</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Date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Password</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Authentication</a:t>
                      </a:r>
                      <a:r>
                        <a:rPr lang="en-US" b="0" baseline="0" dirty="0" smtClean="0">
                          <a:latin typeface="Comic Sans MS" panose="030F0702030302020204" pitchFamily="66" charset="0"/>
                        </a:rPr>
                        <a:t> purposes</a:t>
                      </a:r>
                      <a:endParaRPr lang="en-US" b="0" dirty="0" smtClean="0">
                        <a:latin typeface="Comic Sans MS" panose="030F0702030302020204" pitchFamily="66" charset="0"/>
                      </a:endParaRPr>
                    </a:p>
                  </a:txBody>
                  <a:tcPr/>
                </a:tc>
              </a:tr>
              <a:tr h="513419">
                <a:tc>
                  <a:txBody>
                    <a:bodyPr/>
                    <a:lstStyle/>
                    <a:p>
                      <a:pPr algn="ctr"/>
                      <a:r>
                        <a:rPr lang="en-US" b="0" dirty="0" smtClean="0">
                          <a:latin typeface="Comic Sans MS" panose="030F0702030302020204" pitchFamily="66" charset="0"/>
                        </a:rPr>
                        <a:t>Address</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Foreign</a:t>
                      </a:r>
                      <a:r>
                        <a:rPr lang="en-US" b="0" baseline="0" dirty="0" smtClean="0">
                          <a:latin typeface="Comic Sans MS" panose="030F0702030302020204" pitchFamily="66" charset="0"/>
                        </a:rPr>
                        <a:t> Key</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Status</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To let know if</a:t>
                      </a:r>
                      <a:r>
                        <a:rPr lang="en-US" b="0" baseline="0" dirty="0" smtClean="0">
                          <a:latin typeface="Comic Sans MS" panose="030F0702030302020204" pitchFamily="66" charset="0"/>
                        </a:rPr>
                        <a:t> user is active or not</a:t>
                      </a: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isActive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Boolean</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lastLogin</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Datetime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bl>
          </a:graphicData>
        </a:graphic>
      </p:graphicFrame>
    </p:spTree>
    <p:extLst>
      <p:ext uri="{BB962C8B-B14F-4D97-AF65-F5344CB8AC3E}">
        <p14:creationId xmlns:p14="http://schemas.microsoft.com/office/powerpoint/2010/main" val="345741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375</TotalTime>
  <Words>1077</Words>
  <Application>Microsoft Office PowerPoint</Application>
  <PresentationFormat>Widescreen</PresentationFormat>
  <Paragraphs>260</Paragraphs>
  <Slides>22</Slides>
  <Notes>15</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22</vt:i4>
      </vt:variant>
    </vt:vector>
  </HeadingPairs>
  <TitlesOfParts>
    <vt:vector size="34" baseType="lpstr">
      <vt:lpstr>Arial</vt:lpstr>
      <vt:lpstr>Calibri</vt:lpstr>
      <vt:lpstr>Comic Sans MS</vt:lpstr>
      <vt:lpstr>Georgia</vt:lpstr>
      <vt:lpstr>Mangal</vt:lpstr>
      <vt:lpstr>Verdana</vt:lpstr>
      <vt:lpstr>Vrinda</vt:lpstr>
      <vt:lpstr>Wingdings</vt:lpstr>
      <vt:lpstr>Capgemini 2017_Cover slides</vt:lpstr>
      <vt:lpstr>Section slides</vt:lpstr>
      <vt:lpstr>Content Layouts</vt:lpstr>
      <vt:lpstr>Content and Image Layouts</vt:lpstr>
      <vt:lpstr> Deepanshu Joshi (153004)  Shivani Katolkar (152994)  Vignesh R (152978)  Kavya S V (153046) </vt:lpstr>
      <vt:lpstr>PowerPoint Presentation</vt:lpstr>
      <vt:lpstr>PowerPoint Presentation</vt:lpstr>
      <vt:lpstr>PowerPoint Presentation</vt:lpstr>
      <vt:lpstr>PowerPoint Presentation</vt:lpstr>
      <vt:lpstr>PowerPoint Presentation</vt:lpstr>
      <vt:lpstr>PowerPoint Presentation</vt:lpstr>
      <vt:lpstr>   </vt:lpstr>
      <vt:lpstr>Tables : </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Joshi, Deepanshu</cp:lastModifiedBy>
  <cp:revision>130</cp:revision>
  <dcterms:created xsi:type="dcterms:W3CDTF">2017-10-18T10:34:16Z</dcterms:created>
  <dcterms:modified xsi:type="dcterms:W3CDTF">2018-08-21T08:58:33Z</dcterms:modified>
</cp:coreProperties>
</file>